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13004800" cy="9753600"/>
  <p:notesSz cx="6858000" cy="9144000"/>
  <p:defaultTextStyle>
    <a:lvl1pPr algn="ctr" defTabSz="584200">
      <a:defRPr sz="3800">
        <a:solidFill>
          <a:srgbClr val="FFFFFF"/>
        </a:solidFill>
        <a:latin typeface="+mn-lt"/>
        <a:ea typeface="+mn-ea"/>
        <a:cs typeface="+mn-cs"/>
        <a:sym typeface="Helvetica Light"/>
      </a:defRPr>
    </a:lvl1pPr>
    <a:lvl2pPr indent="228600" algn="ctr" defTabSz="584200">
      <a:defRPr sz="3800">
        <a:solidFill>
          <a:srgbClr val="FFFFFF"/>
        </a:solidFill>
        <a:latin typeface="+mn-lt"/>
        <a:ea typeface="+mn-ea"/>
        <a:cs typeface="+mn-cs"/>
        <a:sym typeface="Helvetica Light"/>
      </a:defRPr>
    </a:lvl2pPr>
    <a:lvl3pPr indent="457200" algn="ctr" defTabSz="584200">
      <a:defRPr sz="3800">
        <a:solidFill>
          <a:srgbClr val="FFFFFF"/>
        </a:solidFill>
        <a:latin typeface="+mn-lt"/>
        <a:ea typeface="+mn-ea"/>
        <a:cs typeface="+mn-cs"/>
        <a:sym typeface="Helvetica Light"/>
      </a:defRPr>
    </a:lvl3pPr>
    <a:lvl4pPr indent="685800" algn="ctr" defTabSz="584200">
      <a:defRPr sz="3800">
        <a:solidFill>
          <a:srgbClr val="FFFFFF"/>
        </a:solidFill>
        <a:latin typeface="+mn-lt"/>
        <a:ea typeface="+mn-ea"/>
        <a:cs typeface="+mn-cs"/>
        <a:sym typeface="Helvetica Light"/>
      </a:defRPr>
    </a:lvl4pPr>
    <a:lvl5pPr indent="914400" algn="ctr" defTabSz="584200">
      <a:defRPr sz="3800">
        <a:solidFill>
          <a:srgbClr val="FFFFFF"/>
        </a:solidFill>
        <a:latin typeface="+mn-lt"/>
        <a:ea typeface="+mn-ea"/>
        <a:cs typeface="+mn-cs"/>
        <a:sym typeface="Helvetica Light"/>
      </a:defRPr>
    </a:lvl5pPr>
    <a:lvl6pPr indent="1143000" algn="ctr" defTabSz="584200">
      <a:defRPr sz="3800">
        <a:solidFill>
          <a:srgbClr val="FFFFFF"/>
        </a:solidFill>
        <a:latin typeface="+mn-lt"/>
        <a:ea typeface="+mn-ea"/>
        <a:cs typeface="+mn-cs"/>
        <a:sym typeface="Helvetica Light"/>
      </a:defRPr>
    </a:lvl6pPr>
    <a:lvl7pPr indent="1371600" algn="ctr" defTabSz="584200">
      <a:defRPr sz="3800">
        <a:solidFill>
          <a:srgbClr val="FFFFFF"/>
        </a:solidFill>
        <a:latin typeface="+mn-lt"/>
        <a:ea typeface="+mn-ea"/>
        <a:cs typeface="+mn-cs"/>
        <a:sym typeface="Helvetica Light"/>
      </a:defRPr>
    </a:lvl7pPr>
    <a:lvl8pPr indent="1600200" algn="ctr" defTabSz="584200">
      <a:defRPr sz="3800">
        <a:solidFill>
          <a:srgbClr val="FFFFFF"/>
        </a:solidFill>
        <a:latin typeface="+mn-lt"/>
        <a:ea typeface="+mn-ea"/>
        <a:cs typeface="+mn-cs"/>
        <a:sym typeface="Helvetica Light"/>
      </a:defRPr>
    </a:lvl8pPr>
    <a:lvl9pPr indent="1828800" algn="ctr" defTabSz="584200">
      <a:defRPr sz="38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89B1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A43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rgbClr val="E8A433"/>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9" name="Shape 9"/>
          <p:cNvSpPr/>
          <p:nvPr>
            <p:ph type="body"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762000"/>
            <a:ext cx="5334000" cy="40005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p:nvPr>
            <p:ph type="body"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p:nvPr>
            <p:ph type="body"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57200" indent="-457200" defTabSz="584200">
        <a:spcBef>
          <a:spcPts val="4200"/>
        </a:spcBef>
        <a:buSzPct val="75000"/>
        <a:buChar char="•"/>
        <a:defRPr sz="3800">
          <a:solidFill>
            <a:srgbClr val="FFFFFF"/>
          </a:solidFill>
          <a:latin typeface="+mn-lt"/>
          <a:ea typeface="+mn-ea"/>
          <a:cs typeface="+mn-cs"/>
          <a:sym typeface="Helvetica Light"/>
        </a:defRPr>
      </a:lvl1pPr>
      <a:lvl2pPr marL="914400" indent="-457200" defTabSz="584200">
        <a:spcBef>
          <a:spcPts val="4200"/>
        </a:spcBef>
        <a:buSzPct val="75000"/>
        <a:buChar char="•"/>
        <a:defRPr sz="3800">
          <a:solidFill>
            <a:srgbClr val="FFFFFF"/>
          </a:solidFill>
          <a:latin typeface="+mn-lt"/>
          <a:ea typeface="+mn-ea"/>
          <a:cs typeface="+mn-cs"/>
          <a:sym typeface="Helvetica Light"/>
        </a:defRPr>
      </a:lvl2pPr>
      <a:lvl3pPr marL="1371600" indent="-457200" defTabSz="584200">
        <a:spcBef>
          <a:spcPts val="4200"/>
        </a:spcBef>
        <a:buSzPct val="75000"/>
        <a:buChar char="•"/>
        <a:defRPr sz="3800">
          <a:solidFill>
            <a:srgbClr val="FFFFFF"/>
          </a:solidFill>
          <a:latin typeface="+mn-lt"/>
          <a:ea typeface="+mn-ea"/>
          <a:cs typeface="+mn-cs"/>
          <a:sym typeface="Helvetica Light"/>
        </a:defRPr>
      </a:lvl3pPr>
      <a:lvl4pPr marL="1828800" indent="-457200" defTabSz="584200">
        <a:spcBef>
          <a:spcPts val="4200"/>
        </a:spcBef>
        <a:buSzPct val="75000"/>
        <a:buChar char="•"/>
        <a:defRPr sz="3800">
          <a:solidFill>
            <a:srgbClr val="FFFFFF"/>
          </a:solidFill>
          <a:latin typeface="+mn-lt"/>
          <a:ea typeface="+mn-ea"/>
          <a:cs typeface="+mn-cs"/>
          <a:sym typeface="Helvetica Light"/>
        </a:defRPr>
      </a:lvl4pPr>
      <a:lvl5pPr marL="2286000" indent="-457200" defTabSz="584200">
        <a:spcBef>
          <a:spcPts val="4200"/>
        </a:spcBef>
        <a:buSzPct val="75000"/>
        <a:buChar char="•"/>
        <a:defRPr sz="3800">
          <a:solidFill>
            <a:srgbClr val="FFFFFF"/>
          </a:solidFill>
          <a:latin typeface="+mn-lt"/>
          <a:ea typeface="+mn-ea"/>
          <a:cs typeface="+mn-cs"/>
          <a:sym typeface="Helvetica Light"/>
        </a:defRPr>
      </a:lvl5pPr>
      <a:lvl6pPr marL="2743200" indent="-457200" defTabSz="584200">
        <a:spcBef>
          <a:spcPts val="4200"/>
        </a:spcBef>
        <a:buSzPct val="75000"/>
        <a:buChar char="•"/>
        <a:defRPr sz="3800">
          <a:solidFill>
            <a:srgbClr val="FFFFFF"/>
          </a:solidFill>
          <a:latin typeface="+mn-lt"/>
          <a:ea typeface="+mn-ea"/>
          <a:cs typeface="+mn-cs"/>
          <a:sym typeface="Helvetica Light"/>
        </a:defRPr>
      </a:lvl6pPr>
      <a:lvl7pPr marL="3200400" indent="-457200" defTabSz="584200">
        <a:spcBef>
          <a:spcPts val="4200"/>
        </a:spcBef>
        <a:buSzPct val="75000"/>
        <a:buChar char="•"/>
        <a:defRPr sz="3800">
          <a:solidFill>
            <a:srgbClr val="FFFFFF"/>
          </a:solidFill>
          <a:latin typeface="+mn-lt"/>
          <a:ea typeface="+mn-ea"/>
          <a:cs typeface="+mn-cs"/>
          <a:sym typeface="Helvetica Light"/>
        </a:defRPr>
      </a:lvl7pPr>
      <a:lvl8pPr marL="3657600" indent="-457200" defTabSz="584200">
        <a:spcBef>
          <a:spcPts val="4200"/>
        </a:spcBef>
        <a:buSzPct val="75000"/>
        <a:buChar char="•"/>
        <a:defRPr sz="3800">
          <a:solidFill>
            <a:srgbClr val="FFFFFF"/>
          </a:solidFill>
          <a:latin typeface="+mn-lt"/>
          <a:ea typeface="+mn-ea"/>
          <a:cs typeface="+mn-cs"/>
          <a:sym typeface="Helvetica Light"/>
        </a:defRPr>
      </a:lvl8pPr>
      <a:lvl9pPr marL="4114800" indent="-4572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vimeo.com/46671351" TargetMode="External"/><Relationship Id="rId3" Type="http://schemas.openxmlformats.org/officeDocument/2006/relationships/image" Target="../media/image4.png"/><Relationship Id="rId4" Type="http://schemas.openxmlformats.org/officeDocument/2006/relationships/hyperlink" Target="http://www.youtube.com/watch?v=MDz2cNL1vuM"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oo.gl/oFCahL"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ationalwiki.org/wiki/List_of_cognitive_biases"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tandfonline.com/doi/abs/10.1080/14792779343000112#.U0qkGOZdVz4"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ctrum.ieee.org/computing/software/why-software-fails" TargetMode="External"/><Relationship Id="rId3" Type="http://schemas.openxmlformats.org/officeDocument/2006/relationships/hyperlink" Target="http://rationalwiki.org/wiki/List_of_cognitive_biases" TargetMode="External"/><Relationship Id="rId4" Type="http://schemas.openxmlformats.org/officeDocument/2006/relationships/hyperlink" Target="http://en.wikipedia.org/wiki/Type_I_and_type_II_errors" TargetMode="External"/><Relationship Id="rId5" Type="http://schemas.openxmlformats.org/officeDocument/2006/relationships/hyperlink" Target="http://en.wikipedia.org/wiki/Agile_software_development" TargetMode="External"/><Relationship Id="rId6" Type="http://schemas.openxmlformats.org/officeDocument/2006/relationships/hyperlink" Target="http://en.wikipedia.org/wiki/Mental_model"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lingscars.com/"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solidFill>
                  <a:srgbClr val="000000"/>
                </a:solidFill>
              </a:defRPr>
            </a:pPr>
            <a:r>
              <a:rPr sz="8000">
                <a:solidFill>
                  <a:srgbClr val="FFFFFF"/>
                </a:solidFill>
              </a:rPr>
              <a:t>How to fail at building websites</a:t>
            </a:r>
          </a:p>
        </p:txBody>
      </p:sp>
      <p:sp>
        <p:nvSpPr>
          <p:cNvPr id="33" name="Shape 33"/>
          <p:cNvSpPr/>
          <p:nvPr>
            <p:ph type="body" idx="1"/>
          </p:nvPr>
        </p:nvSpPr>
        <p:spPr>
          <a:prstGeom prst="rect">
            <a:avLst/>
          </a:prstGeom>
        </p:spPr>
        <p:txBody>
          <a:bodyPr/>
          <a:lstStyle/>
          <a:p>
            <a:pPr lvl="0">
              <a:defRPr sz="1800">
                <a:solidFill>
                  <a:srgbClr val="000000"/>
                </a:solidFill>
              </a:defRPr>
            </a:pPr>
            <a:r>
              <a:rPr sz="3200">
                <a:solidFill>
                  <a:srgbClr val="FFFFFF"/>
                </a:solidFill>
              </a:rPr>
              <a:t>[and a lot of other things]</a:t>
            </a:r>
          </a:p>
        </p:txBody>
      </p:sp>
      <p:sp>
        <p:nvSpPr>
          <p:cNvPr id="34" name="Shape 34"/>
          <p:cNvSpPr/>
          <p:nvPr/>
        </p:nvSpPr>
        <p:spPr>
          <a:xfrm>
            <a:off x="1371600" y="6248400"/>
            <a:ext cx="10464800" cy="1507084"/>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lvl="0" defTabSz="368045">
              <a:defRPr sz="1800">
                <a:solidFill>
                  <a:srgbClr val="000000"/>
                </a:solidFill>
              </a:defRPr>
            </a:pPr>
            <a:r>
              <a:rPr sz="3150">
                <a:solidFill>
                  <a:srgbClr val="FFFFFF"/>
                </a:solidFill>
              </a:rPr>
              <a:t>by</a:t>
            </a:r>
            <a:endParaRPr sz="3150">
              <a:solidFill>
                <a:srgbClr val="FFFFFF"/>
              </a:solidFill>
            </a:endParaRPr>
          </a:p>
          <a:p>
            <a:pPr lvl="0" defTabSz="368045">
              <a:defRPr sz="1800">
                <a:solidFill>
                  <a:srgbClr val="000000"/>
                </a:solidFill>
              </a:defRPr>
            </a:pPr>
            <a:endParaRPr sz="3150">
              <a:solidFill>
                <a:srgbClr val="FFFFFF"/>
              </a:solidFill>
            </a:endParaRPr>
          </a:p>
          <a:p>
            <a:pPr lvl="0" defTabSz="368045">
              <a:defRPr sz="1800">
                <a:solidFill>
                  <a:srgbClr val="000000"/>
                </a:solidFill>
              </a:defRPr>
            </a:pPr>
            <a:r>
              <a:rPr sz="3150">
                <a:solidFill>
                  <a:srgbClr val="FFFFFF"/>
                </a:solidFill>
              </a:rPr>
              <a:t>Ian Lintner</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lvl1pPr defTabSz="549148">
              <a:defRPr sz="7519"/>
            </a:lvl1pPr>
          </a:lstStyle>
          <a:p>
            <a:pPr lvl="0">
              <a:defRPr sz="1800">
                <a:solidFill>
                  <a:srgbClr val="000000"/>
                </a:solidFill>
              </a:defRPr>
            </a:pPr>
            <a:r>
              <a:rPr sz="7519">
                <a:solidFill>
                  <a:srgbClr val="FFFFFF"/>
                </a:solidFill>
              </a:rPr>
              <a:t>Why do web projects fail?</a:t>
            </a:r>
          </a:p>
        </p:txBody>
      </p:sp>
      <p:sp>
        <p:nvSpPr>
          <p:cNvPr id="58" name="Shape 58"/>
          <p:cNvSpPr/>
          <p:nvPr>
            <p:ph type="body" idx="1"/>
          </p:nvPr>
        </p:nvSpPr>
        <p:spPr>
          <a:xfrm>
            <a:off x="952500" y="2597150"/>
            <a:ext cx="10695732" cy="6286500"/>
          </a:xfrm>
          <a:prstGeom prst="rect">
            <a:avLst/>
          </a:prstGeom>
        </p:spPr>
        <p:txBody>
          <a:bodyPr/>
          <a:lstStyle/>
          <a:p>
            <a:pPr lvl="0" marL="388620" indent="-388620" defTabSz="496570">
              <a:spcBef>
                <a:spcPts val="3500"/>
              </a:spcBef>
              <a:defRPr sz="1800">
                <a:solidFill>
                  <a:srgbClr val="000000"/>
                </a:solidFill>
              </a:defRPr>
            </a:pPr>
            <a:r>
              <a:rPr sz="3230">
                <a:solidFill>
                  <a:srgbClr val="FFFFFF"/>
                </a:solidFill>
              </a:rPr>
              <a:t>Unrealistic or unarticulated project goals (Expectations)</a:t>
            </a:r>
            <a:endParaRPr sz="3230">
              <a:solidFill>
                <a:srgbClr val="FFFFFF"/>
              </a:solidFill>
            </a:endParaRPr>
          </a:p>
          <a:p>
            <a:pPr lvl="0" marL="388620" indent="-388620" defTabSz="496570">
              <a:spcBef>
                <a:spcPts val="3500"/>
              </a:spcBef>
              <a:defRPr sz="1800">
                <a:solidFill>
                  <a:srgbClr val="000000"/>
                </a:solidFill>
              </a:defRPr>
            </a:pPr>
            <a:r>
              <a:rPr sz="3230">
                <a:solidFill>
                  <a:srgbClr val="FFFFFF"/>
                </a:solidFill>
              </a:rPr>
              <a:t>Inaccurate estimates of needed resources (Human Error)</a:t>
            </a:r>
            <a:endParaRPr sz="3230">
              <a:solidFill>
                <a:srgbClr val="FFFFFF"/>
              </a:solidFill>
            </a:endParaRPr>
          </a:p>
          <a:p>
            <a:pPr lvl="0" marL="388620" indent="-388620" defTabSz="496570">
              <a:spcBef>
                <a:spcPts val="3500"/>
              </a:spcBef>
              <a:defRPr sz="1800">
                <a:solidFill>
                  <a:srgbClr val="000000"/>
                </a:solidFill>
              </a:defRPr>
            </a:pPr>
            <a:r>
              <a:rPr sz="3230">
                <a:solidFill>
                  <a:srgbClr val="FFFFFF"/>
                </a:solidFill>
              </a:rPr>
              <a:t>Badly defined system requirements (Communication)</a:t>
            </a:r>
            <a:endParaRPr sz="3230">
              <a:solidFill>
                <a:srgbClr val="FFFFFF"/>
              </a:solidFill>
            </a:endParaRPr>
          </a:p>
          <a:p>
            <a:pPr lvl="0" marL="388620" indent="-388620" defTabSz="496570">
              <a:spcBef>
                <a:spcPts val="3500"/>
              </a:spcBef>
              <a:defRPr sz="1800">
                <a:solidFill>
                  <a:srgbClr val="000000"/>
                </a:solidFill>
              </a:defRPr>
            </a:pPr>
            <a:r>
              <a:rPr sz="3230">
                <a:solidFill>
                  <a:srgbClr val="FFFFFF"/>
                </a:solidFill>
              </a:rPr>
              <a:t>Poor reporting of the project's status (Communication)</a:t>
            </a:r>
            <a:endParaRPr sz="3230">
              <a:solidFill>
                <a:srgbClr val="FFFFFF"/>
              </a:solidFill>
            </a:endParaRPr>
          </a:p>
          <a:p>
            <a:pPr lvl="0" marL="388620" indent="-388620" defTabSz="496570">
              <a:spcBef>
                <a:spcPts val="3500"/>
              </a:spcBef>
              <a:defRPr sz="1800">
                <a:solidFill>
                  <a:srgbClr val="000000"/>
                </a:solidFill>
              </a:defRPr>
            </a:pPr>
            <a:r>
              <a:rPr sz="3230">
                <a:solidFill>
                  <a:srgbClr val="FFFFFF"/>
                </a:solidFill>
              </a:rPr>
              <a:t>Unmanaged risks (Design)</a:t>
            </a:r>
            <a:endParaRPr sz="3230">
              <a:solidFill>
                <a:srgbClr val="FFFFFF"/>
              </a:solidFill>
            </a:endParaRPr>
          </a:p>
          <a:p>
            <a:pPr lvl="0" marL="388620" indent="-388620" defTabSz="496570">
              <a:spcBef>
                <a:spcPts val="3500"/>
              </a:spcBef>
              <a:defRPr sz="1800">
                <a:solidFill>
                  <a:srgbClr val="000000"/>
                </a:solidFill>
              </a:defRPr>
            </a:pPr>
            <a:r>
              <a:rPr sz="3230">
                <a:solidFill>
                  <a:srgbClr val="FFFFFF"/>
                </a:solidFill>
              </a:rPr>
              <a:t>Poor communication among customers, developers, and users (Communication)</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lvl="0">
              <a:defRPr sz="1800">
                <a:solidFill>
                  <a:srgbClr val="000000"/>
                </a:solidFill>
              </a:defRPr>
            </a:pPr>
            <a:r>
              <a:rPr sz="8000">
                <a:solidFill>
                  <a:srgbClr val="FFFFFF"/>
                </a:solidFill>
              </a:rPr>
              <a:t>continued…</a:t>
            </a:r>
          </a:p>
        </p:txBody>
      </p:sp>
      <p:sp>
        <p:nvSpPr>
          <p:cNvPr id="61" name="Shape 61"/>
          <p:cNvSpPr/>
          <p:nvPr>
            <p:ph type="body" idx="1"/>
          </p:nvPr>
        </p:nvSpPr>
        <p:spPr>
          <a:xfrm>
            <a:off x="1154534" y="2597150"/>
            <a:ext cx="10695733" cy="6286500"/>
          </a:xfrm>
          <a:prstGeom prst="rect">
            <a:avLst/>
          </a:prstGeom>
        </p:spPr>
        <p:txBody>
          <a:bodyPr/>
          <a:lstStyle/>
          <a:p>
            <a:pPr lvl="0" marL="416052" indent="-416052" defTabSz="531622">
              <a:spcBef>
                <a:spcPts val="3800"/>
              </a:spcBef>
              <a:defRPr sz="1800">
                <a:solidFill>
                  <a:srgbClr val="000000"/>
                </a:solidFill>
              </a:defRPr>
            </a:pPr>
            <a:r>
              <a:rPr sz="3458">
                <a:solidFill>
                  <a:srgbClr val="FFFFFF"/>
                </a:solidFill>
              </a:rPr>
              <a:t>Use of immature technology (Design)</a:t>
            </a:r>
            <a:endParaRPr sz="3458">
              <a:solidFill>
                <a:srgbClr val="FFFFFF"/>
              </a:solidFill>
            </a:endParaRPr>
          </a:p>
          <a:p>
            <a:pPr lvl="0" marL="416052" indent="-416052" defTabSz="531622">
              <a:spcBef>
                <a:spcPts val="3800"/>
              </a:spcBef>
              <a:defRPr sz="1800">
                <a:solidFill>
                  <a:srgbClr val="000000"/>
                </a:solidFill>
              </a:defRPr>
            </a:pPr>
            <a:r>
              <a:rPr sz="3458">
                <a:solidFill>
                  <a:srgbClr val="FFFFFF"/>
                </a:solidFill>
              </a:rPr>
              <a:t>Inability to handle the project's complexity (Leadership)</a:t>
            </a:r>
            <a:endParaRPr sz="3458">
              <a:solidFill>
                <a:srgbClr val="FFFFFF"/>
              </a:solidFill>
            </a:endParaRPr>
          </a:p>
          <a:p>
            <a:pPr lvl="0" marL="416052" indent="-416052" defTabSz="531622">
              <a:spcBef>
                <a:spcPts val="3800"/>
              </a:spcBef>
              <a:defRPr sz="1800">
                <a:solidFill>
                  <a:srgbClr val="000000"/>
                </a:solidFill>
              </a:defRPr>
            </a:pPr>
            <a:r>
              <a:rPr sz="3458">
                <a:solidFill>
                  <a:srgbClr val="FFFFFF"/>
                </a:solidFill>
              </a:rPr>
              <a:t>Poor project management (Leadership)</a:t>
            </a:r>
            <a:endParaRPr sz="3458">
              <a:solidFill>
                <a:srgbClr val="FFFFFF"/>
              </a:solidFill>
            </a:endParaRPr>
          </a:p>
          <a:p>
            <a:pPr lvl="0" marL="416052" indent="-416052" defTabSz="531622">
              <a:spcBef>
                <a:spcPts val="3800"/>
              </a:spcBef>
              <a:defRPr sz="1800">
                <a:solidFill>
                  <a:srgbClr val="000000"/>
                </a:solidFill>
              </a:defRPr>
            </a:pPr>
            <a:r>
              <a:rPr sz="3458">
                <a:solidFill>
                  <a:srgbClr val="FFFFFF"/>
                </a:solidFill>
              </a:rPr>
              <a:t>Stakeholder politics (Communication)</a:t>
            </a:r>
            <a:endParaRPr sz="3458">
              <a:solidFill>
                <a:srgbClr val="FFFFFF"/>
              </a:solidFill>
            </a:endParaRPr>
          </a:p>
          <a:p>
            <a:pPr lvl="0" marL="416052" indent="-416052" defTabSz="531622">
              <a:spcBef>
                <a:spcPts val="3800"/>
              </a:spcBef>
              <a:defRPr sz="1800">
                <a:solidFill>
                  <a:srgbClr val="000000"/>
                </a:solidFill>
              </a:defRPr>
            </a:pPr>
            <a:r>
              <a:rPr sz="3458">
                <a:solidFill>
                  <a:srgbClr val="FFFFFF"/>
                </a:solidFill>
              </a:rPr>
              <a:t>Commercial pressures (Expectations)</a:t>
            </a:r>
            <a:endParaRPr sz="3458">
              <a:solidFill>
                <a:srgbClr val="FFFFFF"/>
              </a:solidFill>
            </a:endParaRPr>
          </a:p>
          <a:p>
            <a:pPr lvl="0" marL="416052" indent="-416052" defTabSz="531622">
              <a:spcBef>
                <a:spcPts val="3800"/>
              </a:spcBef>
              <a:defRPr sz="1800">
                <a:solidFill>
                  <a:srgbClr val="000000"/>
                </a:solidFill>
              </a:defRPr>
            </a:pPr>
            <a:r>
              <a:rPr sz="3458">
                <a:solidFill>
                  <a:srgbClr val="FFFFFF"/>
                </a:solidFill>
              </a:rPr>
              <a:t>Sloppy development practices (Human Error)</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952500" y="412750"/>
            <a:ext cx="11099800" cy="2120900"/>
          </a:xfrm>
          <a:prstGeom prst="rect">
            <a:avLst/>
          </a:prstGeom>
        </p:spPr>
        <p:txBody>
          <a:bodyPr/>
          <a:lstStyle>
            <a:lvl1pPr defTabSz="484886">
              <a:defRPr sz="6640"/>
            </a:lvl1pPr>
          </a:lstStyle>
          <a:p>
            <a:pPr lvl="0">
              <a:defRPr sz="1800">
                <a:solidFill>
                  <a:srgbClr val="000000"/>
                </a:solidFill>
              </a:defRPr>
            </a:pPr>
            <a:r>
              <a:rPr sz="6640">
                <a:solidFill>
                  <a:srgbClr val="FFFFFF"/>
                </a:solidFill>
              </a:rPr>
              <a:t>Types of failure in web design &amp; development</a:t>
            </a:r>
          </a:p>
        </p:txBody>
      </p:sp>
      <p:sp>
        <p:nvSpPr>
          <p:cNvPr id="64" name="Shape 64"/>
          <p:cNvSpPr/>
          <p:nvPr>
            <p:ph type="body" idx="1"/>
          </p:nvPr>
        </p:nvSpPr>
        <p:spPr>
          <a:xfrm>
            <a:off x="952500" y="2686050"/>
            <a:ext cx="11099800" cy="6286500"/>
          </a:xfrm>
          <a:prstGeom prst="rect">
            <a:avLst/>
          </a:prstGeom>
        </p:spPr>
        <p:txBody>
          <a:bodyPr/>
          <a:lstStyle/>
          <a:p>
            <a:pPr lvl="0">
              <a:defRPr sz="1800">
                <a:solidFill>
                  <a:srgbClr val="000000"/>
                </a:solidFill>
              </a:defRPr>
            </a:pPr>
            <a:r>
              <a:rPr sz="3800">
                <a:solidFill>
                  <a:srgbClr val="FFFFFF"/>
                </a:solidFill>
              </a:rPr>
              <a:t>Communication </a:t>
            </a:r>
            <a:endParaRPr sz="3800">
              <a:solidFill>
                <a:srgbClr val="FFFFFF"/>
              </a:solidFill>
            </a:endParaRPr>
          </a:p>
          <a:p>
            <a:pPr lvl="0">
              <a:defRPr sz="1800">
                <a:solidFill>
                  <a:srgbClr val="000000"/>
                </a:solidFill>
              </a:defRPr>
            </a:pPr>
            <a:r>
              <a:rPr sz="3800">
                <a:solidFill>
                  <a:srgbClr val="FFFFFF"/>
                </a:solidFill>
              </a:rPr>
              <a:t>Expectations</a:t>
            </a:r>
            <a:endParaRPr sz="3800">
              <a:solidFill>
                <a:srgbClr val="FFFFFF"/>
              </a:solidFill>
            </a:endParaRPr>
          </a:p>
          <a:p>
            <a:pPr lvl="0">
              <a:defRPr sz="1800">
                <a:solidFill>
                  <a:srgbClr val="000000"/>
                </a:solidFill>
              </a:defRPr>
            </a:pPr>
            <a:r>
              <a:rPr sz="3800">
                <a:solidFill>
                  <a:srgbClr val="FFFFFF"/>
                </a:solidFill>
              </a:rPr>
              <a:t>Leadership</a:t>
            </a:r>
            <a:endParaRPr sz="3800">
              <a:solidFill>
                <a:srgbClr val="FFFFFF"/>
              </a:solidFill>
            </a:endParaRPr>
          </a:p>
          <a:p>
            <a:pPr lvl="0">
              <a:defRPr sz="1800">
                <a:solidFill>
                  <a:srgbClr val="000000"/>
                </a:solidFill>
              </a:defRPr>
            </a:pPr>
            <a:r>
              <a:rPr sz="3800">
                <a:solidFill>
                  <a:srgbClr val="FFFFFF"/>
                </a:solidFill>
              </a:rPr>
              <a:t>Cultural</a:t>
            </a:r>
            <a:endParaRPr sz="3800">
              <a:solidFill>
                <a:srgbClr val="FFFFFF"/>
              </a:solidFill>
            </a:endParaRPr>
          </a:p>
          <a:p>
            <a:pPr lvl="0">
              <a:defRPr sz="1800">
                <a:solidFill>
                  <a:srgbClr val="000000"/>
                </a:solidFill>
              </a:defRPr>
            </a:pPr>
            <a:r>
              <a:rPr sz="3800">
                <a:solidFill>
                  <a:srgbClr val="FFFFFF"/>
                </a:solidFill>
              </a:rPr>
              <a:t>Design &amp; Planning</a:t>
            </a:r>
            <a:endParaRPr sz="3800">
              <a:solidFill>
                <a:srgbClr val="FFFFFF"/>
              </a:solidFill>
            </a:endParaRPr>
          </a:p>
          <a:p>
            <a:pPr lvl="0">
              <a:defRPr sz="1800">
                <a:solidFill>
                  <a:srgbClr val="000000"/>
                </a:solidFill>
              </a:defRPr>
            </a:pPr>
            <a:r>
              <a:rPr sz="3800">
                <a:solidFill>
                  <a:srgbClr val="FFFFFF"/>
                </a:solidFill>
              </a:rPr>
              <a:t>Human Error</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xfrm>
            <a:off x="952500" y="412750"/>
            <a:ext cx="11099800" cy="2120900"/>
          </a:xfrm>
          <a:prstGeom prst="rect">
            <a:avLst/>
          </a:prstGeom>
        </p:spPr>
        <p:txBody>
          <a:bodyPr/>
          <a:lstStyle/>
          <a:p>
            <a:pPr lvl="0">
              <a:defRPr sz="1800">
                <a:solidFill>
                  <a:srgbClr val="000000"/>
                </a:solidFill>
              </a:defRPr>
            </a:pPr>
            <a:r>
              <a:rPr sz="8000">
                <a:solidFill>
                  <a:srgbClr val="FFFFFF"/>
                </a:solidFill>
              </a:rPr>
              <a:t>Anti-Social</a:t>
            </a:r>
          </a:p>
        </p:txBody>
      </p:sp>
      <p:sp>
        <p:nvSpPr>
          <p:cNvPr id="67" name="Shape 67"/>
          <p:cNvSpPr/>
          <p:nvPr>
            <p:ph type="body" idx="1"/>
          </p:nvPr>
        </p:nvSpPr>
        <p:spPr>
          <a:prstGeom prst="rect">
            <a:avLst/>
          </a:prstGeom>
        </p:spPr>
        <p:txBody>
          <a:bodyPr/>
          <a:lstStyle/>
          <a:p>
            <a:pPr lvl="0">
              <a:defRPr sz="1800">
                <a:solidFill>
                  <a:srgbClr val="000000"/>
                </a:solidFill>
              </a:defRPr>
            </a:pPr>
            <a:r>
              <a:rPr sz="3800">
                <a:solidFill>
                  <a:srgbClr val="FFFFFF"/>
                </a:solidFill>
              </a:rPr>
              <a:t>Committees</a:t>
            </a:r>
            <a:endParaRPr sz="3800">
              <a:solidFill>
                <a:srgbClr val="FFFFFF"/>
              </a:solidFill>
            </a:endParaRPr>
          </a:p>
          <a:p>
            <a:pPr lvl="0">
              <a:defRPr sz="1800">
                <a:solidFill>
                  <a:srgbClr val="000000"/>
                </a:solidFill>
              </a:defRPr>
            </a:pPr>
            <a:r>
              <a:rPr sz="3800">
                <a:solidFill>
                  <a:srgbClr val="FFFFFF"/>
                </a:solidFill>
              </a:rPr>
              <a:t>Dictators</a:t>
            </a:r>
            <a:endParaRPr sz="3800">
              <a:solidFill>
                <a:srgbClr val="FFFFFF"/>
              </a:solidFill>
            </a:endParaRPr>
          </a:p>
          <a:p>
            <a:pPr lvl="0">
              <a:defRPr sz="1800">
                <a:solidFill>
                  <a:srgbClr val="000000"/>
                </a:solidFill>
              </a:defRPr>
            </a:pPr>
            <a:r>
              <a:rPr sz="3800">
                <a:solidFill>
                  <a:srgbClr val="FFFFFF"/>
                </a:solidFill>
              </a:rPr>
              <a:t>Toxic Managers &amp; Co-Workers</a:t>
            </a:r>
            <a:endParaRPr sz="3800">
              <a:solidFill>
                <a:srgbClr val="FFFFFF"/>
              </a:solidFill>
            </a:endParaRPr>
          </a:p>
          <a:p>
            <a:pPr lvl="0">
              <a:defRPr sz="1800">
                <a:solidFill>
                  <a:srgbClr val="000000"/>
                </a:solidFill>
              </a:defRPr>
            </a:pPr>
            <a:r>
              <a:rPr sz="3800">
                <a:solidFill>
                  <a:srgbClr val="FFFFFF"/>
                </a:solidFill>
              </a:rPr>
              <a:t>Office / Department Politics</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 name="pasted-image.png"/>
          <p:cNvPicPr/>
          <p:nvPr/>
        </p:nvPicPr>
        <p:blipFill>
          <a:blip r:embed="rId2">
            <a:extLst/>
          </a:blip>
          <a:stretch>
            <a:fillRect/>
          </a:stretch>
        </p:blipFill>
        <p:spPr>
          <a:xfrm>
            <a:off x="3962400" y="825500"/>
            <a:ext cx="5080000" cy="5080000"/>
          </a:xfrm>
          <a:prstGeom prst="rect">
            <a:avLst/>
          </a:prstGeom>
          <a:ln w="25400">
            <a:miter lim="400000"/>
          </a:ln>
          <a:effectLst>
            <a:outerShdw sx="100000" sy="100000" kx="0" ky="0" algn="b" rotWithShape="0" blurRad="254000" dist="127000" dir="5400000">
              <a:srgbClr val="000000">
                <a:alpha val="70000"/>
              </a:srgbClr>
            </a:outerShdw>
          </a:effectLst>
        </p:spPr>
      </p:pic>
      <p:sp>
        <p:nvSpPr>
          <p:cNvPr id="70" name="Shape 70"/>
          <p:cNvSpPr/>
          <p:nvPr>
            <p:ph type="title"/>
          </p:nvPr>
        </p:nvSpPr>
        <p:spPr>
          <a:xfrm>
            <a:off x="1270000" y="5613400"/>
            <a:ext cx="10464800" cy="3302000"/>
          </a:xfrm>
          <a:prstGeom prst="rect">
            <a:avLst/>
          </a:prstGeom>
        </p:spPr>
        <p:txBody>
          <a:bodyPr/>
          <a:lstStyle/>
          <a:p>
            <a:pPr lvl="0">
              <a:defRPr sz="1800">
                <a:solidFill>
                  <a:srgbClr val="000000"/>
                </a:solidFill>
              </a:defRPr>
            </a:pPr>
            <a:r>
              <a:rPr sz="8000">
                <a:solidFill>
                  <a:srgbClr val="FFFFFF"/>
                </a:solidFill>
              </a:rPr>
              <a:t>Psychology of Failure</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nvSpPr>
        <p:spPr>
          <a:xfrm>
            <a:off x="3562350" y="4298950"/>
            <a:ext cx="5607943" cy="3907433"/>
          </a:xfrm>
          <a:prstGeom prst="rect">
            <a:avLst/>
          </a:prstGeom>
          <a:solidFill>
            <a:srgbClr val="FFFFFF"/>
          </a:solidFill>
          <a:ln w="25400">
            <a:solidFill>
              <a:srgbClr val="FFFFFF"/>
            </a:solidFill>
            <a:miter lim="400000"/>
          </a:ln>
        </p:spPr>
        <p:txBody>
          <a:bodyPr lIns="0" tIns="0" rIns="0" bIns="0" anchor="ctr"/>
          <a:lstStyle/>
          <a:p>
            <a:pPr lvl="0">
              <a:defRPr sz="2400">
                <a:effectLst>
                  <a:outerShdw sx="100000" sy="100000" kx="0" ky="0" algn="b" rotWithShape="0" blurRad="25400" dist="23998" dir="2700000">
                    <a:srgbClr val="000000">
                      <a:alpha val="31034"/>
                    </a:srgbClr>
                  </a:outerShdw>
                </a:effectLst>
              </a:defRPr>
            </a:pPr>
          </a:p>
        </p:txBody>
      </p:sp>
      <p:sp>
        <p:nvSpPr>
          <p:cNvPr id="73" name="Shape 73"/>
          <p:cNvSpPr/>
          <p:nvPr>
            <p:ph type="title"/>
          </p:nvPr>
        </p:nvSpPr>
        <p:spPr>
          <a:xfrm>
            <a:off x="1028700" y="190500"/>
            <a:ext cx="10464800" cy="3302000"/>
          </a:xfrm>
          <a:prstGeom prst="rect">
            <a:avLst/>
          </a:prstGeom>
        </p:spPr>
        <p:txBody>
          <a:bodyPr/>
          <a:lstStyle>
            <a:lvl1pPr defTabSz="543305">
              <a:defRPr sz="7440"/>
            </a:lvl1pPr>
          </a:lstStyle>
          <a:p>
            <a:pPr lvl="0">
              <a:defRPr sz="1800">
                <a:solidFill>
                  <a:srgbClr val="000000"/>
                </a:solidFill>
              </a:defRPr>
            </a:pPr>
            <a:r>
              <a:rPr sz="7440">
                <a:solidFill>
                  <a:srgbClr val="FFFFFF"/>
                </a:solidFill>
              </a:rPr>
              <a:t>We use mental models to understand our world.</a:t>
            </a:r>
          </a:p>
        </p:txBody>
      </p:sp>
      <p:pic>
        <p:nvPicPr>
          <p:cNvPr id="74" name="pasted-image.png"/>
          <p:cNvPicPr/>
          <p:nvPr/>
        </p:nvPicPr>
        <p:blipFill>
          <a:blip r:embed="rId2">
            <a:extLst/>
          </a:blip>
          <a:stretch>
            <a:fillRect/>
          </a:stretch>
        </p:blipFill>
        <p:spPr>
          <a:xfrm>
            <a:off x="3530600" y="4425950"/>
            <a:ext cx="5753100" cy="3530600"/>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title"/>
          </p:nvPr>
        </p:nvSpPr>
        <p:spPr>
          <a:prstGeom prst="rect">
            <a:avLst/>
          </a:prstGeom>
        </p:spPr>
        <p:txBody>
          <a:bodyPr/>
          <a:lstStyle>
            <a:lvl1pPr defTabSz="514095">
              <a:defRPr sz="7040"/>
            </a:lvl1pPr>
          </a:lstStyle>
          <a:p>
            <a:pPr lvl="0">
              <a:defRPr sz="1800">
                <a:solidFill>
                  <a:srgbClr val="000000"/>
                </a:solidFill>
              </a:defRPr>
            </a:pPr>
            <a:r>
              <a:rPr sz="7040">
                <a:solidFill>
                  <a:srgbClr val="FFFFFF"/>
                </a:solidFill>
              </a:rPr>
              <a:t>Mental models are flexible and therefore can adjust for failure.</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xfrm>
            <a:off x="1270000" y="-393700"/>
            <a:ext cx="10464800" cy="3302000"/>
          </a:xfrm>
          <a:prstGeom prst="rect">
            <a:avLst/>
          </a:prstGeom>
        </p:spPr>
        <p:txBody>
          <a:bodyPr/>
          <a:lstStyle/>
          <a:p>
            <a:pPr lvl="0">
              <a:defRPr sz="1800">
                <a:solidFill>
                  <a:srgbClr val="000000"/>
                </a:solidFill>
              </a:defRPr>
            </a:pPr>
            <a:r>
              <a:rPr sz="8000">
                <a:solidFill>
                  <a:srgbClr val="FFFFFF"/>
                </a:solidFill>
              </a:rPr>
              <a:t>Pattern Recognition</a:t>
            </a:r>
          </a:p>
        </p:txBody>
      </p:sp>
      <p:sp>
        <p:nvSpPr>
          <p:cNvPr id="79" name="Shape 79"/>
          <p:cNvSpPr/>
          <p:nvPr/>
        </p:nvSpPr>
        <p:spPr>
          <a:xfrm>
            <a:off x="2033320" y="4895849"/>
            <a:ext cx="893816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Our Brain is Wired to Recognize Patterns</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title"/>
          </p:nvPr>
        </p:nvSpPr>
        <p:spPr>
          <a:xfrm>
            <a:off x="1270000" y="63500"/>
            <a:ext cx="10464800" cy="3302000"/>
          </a:xfrm>
          <a:prstGeom prst="rect">
            <a:avLst/>
          </a:prstGeom>
        </p:spPr>
        <p:txBody>
          <a:bodyPr/>
          <a:lstStyle/>
          <a:p>
            <a:pPr lvl="0">
              <a:defRPr sz="1800">
                <a:solidFill>
                  <a:srgbClr val="000000"/>
                </a:solidFill>
              </a:defRPr>
            </a:pPr>
            <a:r>
              <a:rPr sz="8000">
                <a:solidFill>
                  <a:srgbClr val="FFFFFF"/>
                </a:solidFill>
              </a:rPr>
              <a:t>False Patterns</a:t>
            </a:r>
          </a:p>
        </p:txBody>
      </p:sp>
      <p:sp>
        <p:nvSpPr>
          <p:cNvPr id="82" name="Shape 82"/>
          <p:cNvSpPr/>
          <p:nvPr/>
        </p:nvSpPr>
        <p:spPr>
          <a:xfrm>
            <a:off x="3507904" y="6900862"/>
            <a:ext cx="598899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2" invalidUrl="" action="" tgtFrame="" tooltip="" history="1" highlightClick="0" endSnd="0"/>
              </a:defRPr>
            </a:lvl1pPr>
          </a:lstStyle>
          <a:p>
            <a:pPr lvl="0">
              <a:defRPr sz="1800" u="none">
                <a:solidFill>
                  <a:srgbClr val="000000"/>
                </a:solidFill>
              </a:defRPr>
            </a:pPr>
            <a:r>
              <a:rPr sz="3800" u="sng">
                <a:solidFill>
                  <a:srgbClr val="FFFFFF"/>
                </a:solidFill>
                <a:hlinkClick r:id="rId2" invalidUrl="" action="" tgtFrame="" tooltip="" history="1" highlightClick="0" endSnd="0"/>
              </a:rPr>
              <a:t>http://vimeo.com/46671351</a:t>
            </a:r>
          </a:p>
        </p:txBody>
      </p:sp>
      <p:sp>
        <p:nvSpPr>
          <p:cNvPr id="83" name="Shape 83"/>
          <p:cNvSpPr/>
          <p:nvPr/>
        </p:nvSpPr>
        <p:spPr>
          <a:xfrm>
            <a:off x="2292477" y="5997574"/>
            <a:ext cx="841984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Dark Side of The Moon &amp; Wizard of Oz</a:t>
            </a:r>
          </a:p>
        </p:txBody>
      </p:sp>
      <p:pic>
        <p:nvPicPr>
          <p:cNvPr id="84" name="pasted-image.png"/>
          <p:cNvPicPr/>
          <p:nvPr/>
        </p:nvPicPr>
        <p:blipFill>
          <a:blip r:embed="rId3">
            <a:extLst/>
          </a:blip>
          <a:stretch>
            <a:fillRect/>
          </a:stretch>
        </p:blipFill>
        <p:spPr>
          <a:xfrm>
            <a:off x="5232400" y="2387600"/>
            <a:ext cx="2540000" cy="3365500"/>
          </a:xfrm>
          <a:prstGeom prst="rect">
            <a:avLst/>
          </a:prstGeom>
          <a:ln w="12700">
            <a:miter lim="400000"/>
          </a:ln>
        </p:spPr>
      </p:pic>
      <p:sp>
        <p:nvSpPr>
          <p:cNvPr id="85" name="Shape 85"/>
          <p:cNvSpPr/>
          <p:nvPr/>
        </p:nvSpPr>
        <p:spPr>
          <a:xfrm>
            <a:off x="1069568" y="7804150"/>
            <a:ext cx="10865664"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Abriged Version Highlighting Synchronicities</a:t>
            </a:r>
            <a:endParaRPr sz="3800">
              <a:solidFill>
                <a:srgbClr val="FFFFFF"/>
              </a:solidFill>
            </a:endParaRPr>
          </a:p>
          <a:p>
            <a:pPr lvl="0">
              <a:defRPr sz="1800">
                <a:solidFill>
                  <a:srgbClr val="000000"/>
                </a:solidFill>
              </a:defRPr>
            </a:pPr>
            <a:r>
              <a:rPr sz="3800" u="sng">
                <a:solidFill>
                  <a:srgbClr val="FFFFFF"/>
                </a:solidFill>
                <a:hlinkClick r:id="rId4" invalidUrl="" action="" tgtFrame="" tooltip="" history="1" highlightClick="0" endSnd="0"/>
              </a:rPr>
              <a:t>http://www.youtube.com/watch?v=MDz2cNL1vuM</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lstStyle/>
          <a:p>
            <a:pPr lvl="0">
              <a:defRPr sz="1800">
                <a:solidFill>
                  <a:srgbClr val="000000"/>
                </a:solidFill>
              </a:defRPr>
            </a:pPr>
            <a:r>
              <a:rPr sz="8000">
                <a:solidFill>
                  <a:srgbClr val="FFFFFF"/>
                </a:solidFill>
              </a:rPr>
              <a:t>Type 1 vs Type 2</a:t>
            </a:r>
            <a:br>
              <a:rPr sz="8000">
                <a:solidFill>
                  <a:srgbClr val="FFFFFF"/>
                </a:solidFill>
              </a:rPr>
            </a:br>
            <a:r>
              <a:rPr sz="8000">
                <a:solidFill>
                  <a:srgbClr val="FFFFFF"/>
                </a:solidFill>
              </a:rPr>
              <a:t>Errors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title"/>
          </p:nvPr>
        </p:nvSpPr>
        <p:spPr>
          <a:xfrm>
            <a:off x="952500" y="3416300"/>
            <a:ext cx="11099800" cy="2120900"/>
          </a:xfrm>
          <a:prstGeom prst="rect">
            <a:avLst/>
          </a:prstGeom>
        </p:spPr>
        <p:txBody>
          <a:bodyPr/>
          <a:lstStyle>
            <a:lvl1pPr>
              <a:defRPr u="sng">
                <a:hlinkClick r:id="rId2" invalidUrl="" action="" tgtFrame="" tooltip="" history="1" highlightClick="0" endSnd="0"/>
              </a:defRPr>
            </a:lvl1pPr>
          </a:lstStyle>
          <a:p>
            <a:pPr lvl="0">
              <a:defRPr sz="1800" u="none">
                <a:solidFill>
                  <a:srgbClr val="000000"/>
                </a:solidFill>
              </a:defRPr>
            </a:pPr>
            <a:r>
              <a:rPr sz="8000" u="sng">
                <a:solidFill>
                  <a:srgbClr val="FFFFFF"/>
                </a:solidFill>
                <a:hlinkClick r:id="rId2" invalidUrl="" action="" tgtFrame="" tooltip="" history="1" highlightClick="0" endSnd="0"/>
              </a:rPr>
              <a:t>http://goo.gl/oFCahL</a:t>
            </a:r>
          </a:p>
        </p:txBody>
      </p:sp>
      <p:sp>
        <p:nvSpPr>
          <p:cNvPr id="37" name="Shape 37"/>
          <p:cNvSpPr/>
          <p:nvPr/>
        </p:nvSpPr>
        <p:spPr>
          <a:xfrm>
            <a:off x="2001710" y="2012949"/>
            <a:ext cx="900138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Url of the Presentation Links &amp; Slideshare</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9" name="pasted-image.png"/>
          <p:cNvPicPr/>
          <p:nvPr/>
        </p:nvPicPr>
        <p:blipFill>
          <a:blip r:embed="rId2">
            <a:extLst/>
          </a:blip>
          <a:srcRect l="10314" t="0" r="6621" b="0"/>
          <a:stretch>
            <a:fillRect/>
          </a:stretch>
        </p:blipFill>
        <p:spPr>
          <a:xfrm>
            <a:off x="1153728" y="1701880"/>
            <a:ext cx="3569878" cy="4093079"/>
          </a:xfrm>
          <a:prstGeom prst="rect">
            <a:avLst/>
          </a:prstGeom>
          <a:ln w="12700">
            <a:miter lim="400000"/>
          </a:ln>
        </p:spPr>
      </p:pic>
      <p:sp>
        <p:nvSpPr>
          <p:cNvPr id="90" name="Shape 90"/>
          <p:cNvSpPr/>
          <p:nvPr/>
        </p:nvSpPr>
        <p:spPr>
          <a:xfrm>
            <a:off x="582569" y="6426200"/>
            <a:ext cx="471220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lvl="0">
              <a:defRPr sz="1800">
                <a:solidFill>
                  <a:srgbClr val="000000"/>
                </a:solidFill>
              </a:defRPr>
            </a:pPr>
            <a:r>
              <a:rPr sz="3000">
                <a:solidFill>
                  <a:srgbClr val="FFFFFF"/>
                </a:solidFill>
              </a:rPr>
              <a:t>Type 1 Error: False Positive</a:t>
            </a:r>
          </a:p>
        </p:txBody>
      </p:sp>
      <p:sp>
        <p:nvSpPr>
          <p:cNvPr id="91" name="Shape 91"/>
          <p:cNvSpPr/>
          <p:nvPr/>
        </p:nvSpPr>
        <p:spPr>
          <a:xfrm>
            <a:off x="7266178" y="6426200"/>
            <a:ext cx="492404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lvl="0">
              <a:defRPr sz="1800">
                <a:solidFill>
                  <a:srgbClr val="000000"/>
                </a:solidFill>
              </a:defRPr>
            </a:pPr>
            <a:r>
              <a:rPr sz="3000">
                <a:solidFill>
                  <a:srgbClr val="FFFFFF"/>
                </a:solidFill>
              </a:rPr>
              <a:t>Type 2 Error: False Negative</a:t>
            </a:r>
          </a:p>
        </p:txBody>
      </p:sp>
      <p:pic>
        <p:nvPicPr>
          <p:cNvPr id="92" name="pasted-image.png"/>
          <p:cNvPicPr/>
          <p:nvPr/>
        </p:nvPicPr>
        <p:blipFill>
          <a:blip r:embed="rId3">
            <a:extLst/>
          </a:blip>
          <a:stretch>
            <a:fillRect/>
          </a:stretch>
        </p:blipFill>
        <p:spPr>
          <a:xfrm>
            <a:off x="7943850" y="1701800"/>
            <a:ext cx="3568700" cy="4093133"/>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title"/>
          </p:nvPr>
        </p:nvSpPr>
        <p:spPr>
          <a:prstGeom prst="rect">
            <a:avLst/>
          </a:prstGeom>
        </p:spPr>
        <p:txBody>
          <a:bodyPr/>
          <a:lstStyle/>
          <a:p>
            <a:pPr lvl="0">
              <a:defRPr sz="1800">
                <a:solidFill>
                  <a:srgbClr val="000000"/>
                </a:solidFill>
              </a:defRPr>
            </a:pPr>
            <a:r>
              <a:rPr sz="8000">
                <a:solidFill>
                  <a:srgbClr val="FFFFFF"/>
                </a:solidFill>
              </a:rPr>
              <a:t>Adaptive Bias</a:t>
            </a:r>
          </a:p>
        </p:txBody>
      </p:sp>
      <p:sp>
        <p:nvSpPr>
          <p:cNvPr id="95" name="Shape 95"/>
          <p:cNvSpPr/>
          <p:nvPr>
            <p:ph type="body" idx="1"/>
          </p:nvPr>
        </p:nvSpPr>
        <p:spPr>
          <a:xfrm>
            <a:off x="952500" y="2590800"/>
            <a:ext cx="11099800" cy="5419775"/>
          </a:xfrm>
          <a:prstGeom prst="rect">
            <a:avLst/>
          </a:prstGeom>
        </p:spPr>
        <p:txBody>
          <a:bodyPr/>
          <a:lstStyle/>
          <a:p>
            <a:pPr lvl="0" marL="352043" indent="-352043" defTabSz="449833">
              <a:spcBef>
                <a:spcPts val="3200"/>
              </a:spcBef>
              <a:defRPr sz="1800">
                <a:solidFill>
                  <a:srgbClr val="000000"/>
                </a:solidFill>
              </a:defRPr>
            </a:pPr>
            <a:r>
              <a:rPr sz="2925">
                <a:solidFill>
                  <a:srgbClr val="FFFFFF"/>
                </a:solidFill>
              </a:rPr>
              <a:t>We are hardwired to reduce the cost not the number of cognitive errors.</a:t>
            </a:r>
            <a:endParaRPr sz="2925">
              <a:solidFill>
                <a:srgbClr val="FFFFFF"/>
              </a:solidFill>
            </a:endParaRPr>
          </a:p>
          <a:p>
            <a:pPr lvl="0" marL="352043" indent="-352043" defTabSz="449833">
              <a:spcBef>
                <a:spcPts val="3200"/>
              </a:spcBef>
              <a:defRPr sz="1800">
                <a:solidFill>
                  <a:srgbClr val="000000"/>
                </a:solidFill>
              </a:defRPr>
            </a:pPr>
            <a:r>
              <a:rPr sz="2925">
                <a:solidFill>
                  <a:srgbClr val="FFFFFF"/>
                </a:solidFill>
              </a:rPr>
              <a:t>The costs of a "false positive" or "false negative" error dramatically outweighs the cost of the alternative type of error</a:t>
            </a:r>
            <a:endParaRPr sz="2925">
              <a:solidFill>
                <a:srgbClr val="FFFFFF"/>
              </a:solidFill>
            </a:endParaRPr>
          </a:p>
          <a:p>
            <a:pPr lvl="0" marL="352043" indent="-352043" defTabSz="449833">
              <a:spcBef>
                <a:spcPts val="3200"/>
              </a:spcBef>
              <a:defRPr sz="1800">
                <a:solidFill>
                  <a:srgbClr val="000000"/>
                </a:solidFill>
              </a:defRPr>
            </a:pPr>
            <a:r>
              <a:rPr sz="2925">
                <a:solidFill>
                  <a:srgbClr val="FFFFFF"/>
                </a:solidFill>
              </a:rPr>
              <a:t>The greatest effect is seen when</a:t>
            </a:r>
            <a:endParaRPr sz="2925">
              <a:solidFill>
                <a:srgbClr val="FFFFFF"/>
              </a:solidFill>
            </a:endParaRPr>
          </a:p>
          <a:p>
            <a:pPr lvl="1" marL="704087" indent="-352043" defTabSz="449833">
              <a:spcBef>
                <a:spcPts val="3200"/>
              </a:spcBef>
              <a:defRPr sz="1800">
                <a:solidFill>
                  <a:srgbClr val="000000"/>
                </a:solidFill>
              </a:defRPr>
            </a:pPr>
            <a:r>
              <a:rPr sz="2925">
                <a:solidFill>
                  <a:srgbClr val="FFFFFF"/>
                </a:solidFill>
              </a:rPr>
              <a:t>When the decision process is ambiguous</a:t>
            </a:r>
            <a:endParaRPr sz="2925">
              <a:solidFill>
                <a:srgbClr val="FFFFFF"/>
              </a:solidFill>
            </a:endParaRPr>
          </a:p>
          <a:p>
            <a:pPr lvl="1" marL="704087" indent="-352043" defTabSz="449833">
              <a:spcBef>
                <a:spcPts val="3200"/>
              </a:spcBef>
              <a:defRPr sz="1800">
                <a:solidFill>
                  <a:srgbClr val="000000"/>
                </a:solidFill>
              </a:defRPr>
            </a:pPr>
            <a:r>
              <a:rPr sz="2925">
                <a:solidFill>
                  <a:srgbClr val="FFFFFF"/>
                </a:solidFill>
              </a:rPr>
              <a:t>The decision is related to survival of the fittest e.g. life vs death, reproduction</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 name="pasted-image.png"/>
          <p:cNvPicPr/>
          <p:nvPr/>
        </p:nvPicPr>
        <p:blipFill>
          <a:blip r:embed="rId2">
            <a:extLst/>
          </a:blip>
          <a:stretch>
            <a:fillRect/>
          </a:stretch>
        </p:blipFill>
        <p:spPr>
          <a:xfrm>
            <a:off x="6521450" y="368300"/>
            <a:ext cx="5382673" cy="4037005"/>
          </a:xfrm>
          <a:prstGeom prst="rect">
            <a:avLst/>
          </a:prstGeom>
          <a:ln w="12700">
            <a:miter lim="400000"/>
          </a:ln>
        </p:spPr>
      </p:pic>
      <p:sp>
        <p:nvSpPr>
          <p:cNvPr id="98" name="Shape 98"/>
          <p:cNvSpPr/>
          <p:nvPr/>
        </p:nvSpPr>
        <p:spPr>
          <a:xfrm>
            <a:off x="665416" y="2660649"/>
            <a:ext cx="11204068" cy="543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457200" indent="-457200" algn="l">
              <a:spcBef>
                <a:spcPts val="4200"/>
              </a:spcBef>
              <a:buSzPct val="75000"/>
              <a:buChar char="•"/>
              <a:defRPr sz="1800">
                <a:solidFill>
                  <a:srgbClr val="000000"/>
                </a:solidFill>
              </a:defRPr>
            </a:pPr>
            <a:r>
              <a:rPr sz="3000">
                <a:solidFill>
                  <a:srgbClr val="FFFFFF"/>
                </a:solidFill>
              </a:rPr>
              <a:t>Is the sandwich safe to eat?</a:t>
            </a:r>
            <a:endParaRPr sz="3000">
              <a:solidFill>
                <a:srgbClr val="FFFFFF"/>
              </a:solidFill>
            </a:endParaRPr>
          </a:p>
          <a:p>
            <a:pPr lvl="2" marL="1371600" indent="-457200" algn="l">
              <a:spcBef>
                <a:spcPts val="4200"/>
              </a:spcBef>
              <a:buSzPct val="75000"/>
              <a:buChar char="•"/>
              <a:defRPr sz="1800">
                <a:solidFill>
                  <a:srgbClr val="000000"/>
                </a:solidFill>
              </a:defRPr>
            </a:pPr>
            <a:r>
              <a:rPr sz="3000">
                <a:solidFill>
                  <a:srgbClr val="FFFFFF"/>
                </a:solidFill>
              </a:rPr>
              <a:t>Type 1 error</a:t>
            </a:r>
            <a:endParaRPr sz="3000">
              <a:solidFill>
                <a:srgbClr val="FFFFFF"/>
              </a:solidFill>
            </a:endParaRPr>
          </a:p>
          <a:p>
            <a:pPr lvl="3" marL="1828800" indent="-457200" algn="l">
              <a:spcBef>
                <a:spcPts val="4200"/>
              </a:spcBef>
              <a:buSzPct val="75000"/>
              <a:buChar char="•"/>
              <a:defRPr sz="1800">
                <a:solidFill>
                  <a:srgbClr val="000000"/>
                </a:solidFill>
              </a:defRPr>
            </a:pPr>
            <a:r>
              <a:rPr sz="3000">
                <a:solidFill>
                  <a:srgbClr val="FFFFFF"/>
                </a:solidFill>
              </a:rPr>
              <a:t>Homer doesn’t eat the sandwich and doesn’t get sick, </a:t>
            </a:r>
            <a:br>
              <a:rPr sz="3000">
                <a:solidFill>
                  <a:srgbClr val="FFFFFF"/>
                </a:solidFill>
              </a:rPr>
            </a:br>
            <a:r>
              <a:rPr sz="3000">
                <a:solidFill>
                  <a:srgbClr val="FFFFFF"/>
                </a:solidFill>
              </a:rPr>
              <a:t>but he misses out on eating the sandwich.</a:t>
            </a:r>
            <a:endParaRPr sz="3000">
              <a:solidFill>
                <a:srgbClr val="FFFFFF"/>
              </a:solidFill>
            </a:endParaRPr>
          </a:p>
          <a:p>
            <a:pPr lvl="2" marL="1371600" indent="-457200" algn="l">
              <a:spcBef>
                <a:spcPts val="4200"/>
              </a:spcBef>
              <a:buSzPct val="75000"/>
              <a:buChar char="•"/>
              <a:defRPr sz="1800">
                <a:solidFill>
                  <a:srgbClr val="000000"/>
                </a:solidFill>
              </a:defRPr>
            </a:pPr>
            <a:r>
              <a:rPr sz="3000">
                <a:solidFill>
                  <a:srgbClr val="FFFFFF"/>
                </a:solidFill>
              </a:rPr>
              <a:t>Type 2 error</a:t>
            </a:r>
            <a:endParaRPr sz="3000">
              <a:solidFill>
                <a:srgbClr val="FFFFFF"/>
              </a:solidFill>
            </a:endParaRPr>
          </a:p>
          <a:p>
            <a:pPr lvl="3" marL="1828800" indent="-457200" algn="l">
              <a:spcBef>
                <a:spcPts val="4200"/>
              </a:spcBef>
              <a:buSzPct val="75000"/>
              <a:buChar char="•"/>
              <a:defRPr sz="1800">
                <a:solidFill>
                  <a:srgbClr val="000000"/>
                </a:solidFill>
              </a:defRPr>
            </a:pPr>
            <a:r>
              <a:rPr sz="3000">
                <a:solidFill>
                  <a:srgbClr val="FFFFFF"/>
                </a:solidFill>
              </a:rPr>
              <a:t>Homer eats the sandwich and maybe he get sick,</a:t>
            </a:r>
            <a:br>
              <a:rPr sz="3000">
                <a:solidFill>
                  <a:srgbClr val="FFFFFF"/>
                </a:solidFill>
              </a:rPr>
            </a:br>
            <a:r>
              <a:rPr sz="3000">
                <a:solidFill>
                  <a:srgbClr val="FFFFFF"/>
                </a:solidFill>
              </a:rPr>
              <a:t>but he does not miss out on eating the sandwhich. </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defRPr sz="1800">
                <a:solidFill>
                  <a:srgbClr val="000000"/>
                </a:solidFill>
              </a:defRPr>
            </a:pPr>
            <a:r>
              <a:rPr sz="8000">
                <a:solidFill>
                  <a:srgbClr val="FFFFFF"/>
                </a:solidFill>
              </a:rPr>
              <a:t>Cognitive Bias</a:t>
            </a:r>
          </a:p>
        </p:txBody>
      </p:sp>
      <p:sp>
        <p:nvSpPr>
          <p:cNvPr id="101" name="Shape 101"/>
          <p:cNvSpPr/>
          <p:nvPr>
            <p:ph type="body" idx="1"/>
          </p:nvPr>
        </p:nvSpPr>
        <p:spPr>
          <a:prstGeom prst="rect">
            <a:avLst/>
          </a:prstGeom>
        </p:spPr>
        <p:txBody>
          <a:bodyPr/>
          <a:lstStyle>
            <a:lvl1pPr marL="0" indent="0" algn="ctr">
              <a:spcBef>
                <a:spcPts val="0"/>
              </a:spcBef>
              <a:buSzTx/>
              <a:buNone/>
              <a:defRPr sz="5000"/>
            </a:lvl1pPr>
          </a:lstStyle>
          <a:p>
            <a:pPr lvl="0">
              <a:defRPr sz="1800">
                <a:solidFill>
                  <a:srgbClr val="000000"/>
                </a:solidFill>
              </a:defRPr>
            </a:pPr>
            <a:r>
              <a:rPr sz="5000">
                <a:solidFill>
                  <a:srgbClr val="FFFFFF"/>
                </a:solidFill>
              </a:rPr>
              <a:t>A cognitive bias happens when someone makes a bad choice that they think is a good choice based on beliefs or cognitive wiring in our brain.</a:t>
            </a:r>
            <a:endParaRPr sz="5000">
              <a:solidFill>
                <a:srgbClr val="FFFFFF"/>
              </a:solidFill>
            </a:endParaRP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title"/>
          </p:nvPr>
        </p:nvSpPr>
        <p:spPr>
          <a:prstGeom prst="rect">
            <a:avLst/>
          </a:prstGeom>
        </p:spPr>
        <p:txBody>
          <a:bodyPr/>
          <a:lstStyle/>
          <a:p>
            <a:pPr lvl="0">
              <a:defRPr sz="1800">
                <a:solidFill>
                  <a:srgbClr val="000000"/>
                </a:solidFill>
              </a:defRPr>
            </a:pPr>
            <a:r>
              <a:rPr sz="8000">
                <a:solidFill>
                  <a:srgbClr val="FFFFFF"/>
                </a:solidFill>
              </a:rPr>
              <a:t>Types of Cognitive Bias</a:t>
            </a:r>
          </a:p>
        </p:txBody>
      </p:sp>
      <p:sp>
        <p:nvSpPr>
          <p:cNvPr id="104" name="Shape 104"/>
          <p:cNvSpPr/>
          <p:nvPr>
            <p:ph type="body" idx="1"/>
          </p:nvPr>
        </p:nvSpPr>
        <p:spPr>
          <a:prstGeom prst="rect">
            <a:avLst/>
          </a:prstGeom>
        </p:spPr>
        <p:txBody>
          <a:bodyPr/>
          <a:lstStyle/>
          <a:p>
            <a:pPr lvl="0">
              <a:defRPr sz="1800">
                <a:solidFill>
                  <a:srgbClr val="000000"/>
                </a:solidFill>
              </a:defRPr>
            </a:pPr>
            <a:r>
              <a:rPr sz="3800">
                <a:solidFill>
                  <a:srgbClr val="FFFFFF"/>
                </a:solidFill>
              </a:rPr>
              <a:t>There are over 100 identified cognitive biases</a:t>
            </a:r>
            <a:br>
              <a:rPr sz="3800">
                <a:solidFill>
                  <a:srgbClr val="FFFFFF"/>
                </a:solidFill>
              </a:rPr>
            </a:br>
            <a:endParaRPr sz="3800">
              <a:solidFill>
                <a:srgbClr val="FFFFFF"/>
              </a:solidFill>
            </a:endParaRPr>
          </a:p>
          <a:p>
            <a:pPr lvl="0" marL="457200" indent="-457200">
              <a:defRPr sz="1800">
                <a:solidFill>
                  <a:srgbClr val="000000"/>
                </a:solidFill>
              </a:defRPr>
            </a:pPr>
            <a:r>
              <a:rPr sz="3500" u="sng">
                <a:solidFill>
                  <a:srgbClr val="FFFFFF"/>
                </a:solidFill>
                <a:hlinkClick r:id="rId2" invalidUrl="" action="" tgtFrame="" tooltip="" history="1" highlightClick="0" endSnd="0"/>
              </a:rPr>
              <a:t>http://rationalwiki.org/wiki/List_of_cognitive_biases</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sz="1800">
                <a:solidFill>
                  <a:srgbClr val="000000"/>
                </a:solidFill>
              </a:defRPr>
            </a:pPr>
            <a:r>
              <a:rPr sz="8000">
                <a:solidFill>
                  <a:srgbClr val="FFFFFF"/>
                </a:solidFill>
              </a:rPr>
              <a:t>Confirmation Bias</a:t>
            </a:r>
          </a:p>
        </p:txBody>
      </p:sp>
      <p:sp>
        <p:nvSpPr>
          <p:cNvPr id="107" name="Shape 107"/>
          <p:cNvSpPr/>
          <p:nvPr>
            <p:ph type="body" idx="1"/>
          </p:nvPr>
        </p:nvSpPr>
        <p:spPr>
          <a:prstGeom prst="rect">
            <a:avLst/>
          </a:prstGeom>
        </p:spPr>
        <p:txBody>
          <a:bodyPr/>
          <a:lstStyle>
            <a:lvl1pPr defTabSz="338835">
              <a:defRPr sz="1856"/>
            </a:lvl1pPr>
          </a:lstStyle>
          <a:p>
            <a:pPr lvl="0">
              <a:defRPr sz="1800">
                <a:solidFill>
                  <a:srgbClr val="000000"/>
                </a:solidFill>
              </a:defRPr>
            </a:pPr>
            <a:r>
              <a:rPr sz="1856">
                <a:solidFill>
                  <a:srgbClr val="FFFFFF"/>
                </a:solidFill>
              </a:rPr>
              <a:t>Confirmation bias is the tendency of people to favor information that confirms their beliefs or hypotheses. People display this bias when they gather or remember information selectively, or when they interpret it in a biased way. The effect is stronger for emotionally charged issues and for deeply entrenched beliefs.</a:t>
            </a:r>
          </a:p>
        </p:txBody>
      </p:sp>
      <p:pic>
        <p:nvPicPr>
          <p:cNvPr id="108" name="pasted-image.png"/>
          <p:cNvPicPr/>
          <p:nvPr/>
        </p:nvPicPr>
        <p:blipFill>
          <a:blip r:embed="rId2">
            <a:extLst/>
          </a:blip>
          <a:stretch>
            <a:fillRect/>
          </a:stretch>
        </p:blipFill>
        <p:spPr>
          <a:xfrm>
            <a:off x="2784189" y="752978"/>
            <a:ext cx="7436422" cy="5682244"/>
          </a:xfrm>
          <a:prstGeom prst="rect">
            <a:avLst/>
          </a:prstGeom>
          <a:ln w="127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title"/>
          </p:nvPr>
        </p:nvSpPr>
        <p:spPr>
          <a:prstGeom prst="rect">
            <a:avLst/>
          </a:prstGeom>
        </p:spPr>
        <p:txBody>
          <a:bodyPr/>
          <a:lstStyle/>
          <a:p>
            <a:pPr lvl="0">
              <a:defRPr sz="1800">
                <a:solidFill>
                  <a:srgbClr val="000000"/>
                </a:solidFill>
              </a:defRPr>
            </a:pPr>
            <a:r>
              <a:rPr sz="8000">
                <a:solidFill>
                  <a:srgbClr val="FFFFFF"/>
                </a:solidFill>
              </a:rPr>
              <a:t>Status-Quo Bias</a:t>
            </a:r>
          </a:p>
        </p:txBody>
      </p:sp>
      <p:sp>
        <p:nvSpPr>
          <p:cNvPr id="111" name="Shape 111"/>
          <p:cNvSpPr/>
          <p:nvPr>
            <p:ph type="body" idx="1"/>
          </p:nvPr>
        </p:nvSpPr>
        <p:spPr>
          <a:prstGeom prst="rect">
            <a:avLst/>
          </a:prstGeom>
        </p:spPr>
        <p:txBody>
          <a:bodyPr/>
          <a:lstStyle>
            <a:lvl1pPr defTabSz="438150">
              <a:defRPr sz="2400"/>
            </a:lvl1pPr>
          </a:lstStyle>
          <a:p>
            <a:pPr lvl="0">
              <a:defRPr sz="1800">
                <a:solidFill>
                  <a:srgbClr val="000000"/>
                </a:solidFill>
              </a:defRPr>
            </a:pPr>
            <a:r>
              <a:rPr sz="2400">
                <a:solidFill>
                  <a:srgbClr val="FFFFFF"/>
                </a:solidFill>
              </a:rPr>
              <a:t>We like to stick to our routines, political parties, and our favorite meals at restaurants. Part of the perniciousness of this bias is the unwarranted assumption that another choice will be inferior or make things worse. </a:t>
            </a:r>
          </a:p>
        </p:txBody>
      </p:sp>
      <p:pic>
        <p:nvPicPr>
          <p:cNvPr id="112" name="pasted-image.png"/>
          <p:cNvPicPr/>
          <p:nvPr/>
        </p:nvPicPr>
        <p:blipFill>
          <a:blip r:embed="rId2">
            <a:extLst/>
          </a:blip>
          <a:stretch>
            <a:fillRect/>
          </a:stretch>
        </p:blipFill>
        <p:spPr>
          <a:xfrm>
            <a:off x="2692400" y="736600"/>
            <a:ext cx="7620000" cy="5715000"/>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title"/>
          </p:nvPr>
        </p:nvSpPr>
        <p:spPr>
          <a:xfrm>
            <a:off x="952500" y="5753100"/>
            <a:ext cx="11099800" cy="2120900"/>
          </a:xfrm>
          <a:prstGeom prst="rect">
            <a:avLst/>
          </a:prstGeom>
        </p:spPr>
        <p:txBody>
          <a:bodyPr/>
          <a:lstStyle/>
          <a:p>
            <a:pPr lvl="0">
              <a:defRPr sz="1800">
                <a:solidFill>
                  <a:srgbClr val="000000"/>
                </a:solidFill>
              </a:defRPr>
            </a:pPr>
            <a:r>
              <a:rPr sz="8000">
                <a:solidFill>
                  <a:srgbClr val="FFFFFF"/>
                </a:solidFill>
              </a:rPr>
              <a:t>Optimism Bias</a:t>
            </a:r>
          </a:p>
        </p:txBody>
      </p:sp>
      <p:sp>
        <p:nvSpPr>
          <p:cNvPr id="115" name="Shape 115"/>
          <p:cNvSpPr/>
          <p:nvPr>
            <p:ph type="body" idx="1"/>
          </p:nvPr>
        </p:nvSpPr>
        <p:spPr>
          <a:xfrm>
            <a:off x="952500" y="7399610"/>
            <a:ext cx="11099800" cy="1964780"/>
          </a:xfrm>
          <a:prstGeom prst="rect">
            <a:avLst/>
          </a:prstGeom>
        </p:spPr>
        <p:txBody>
          <a:bodyPr/>
          <a:lstStyle>
            <a:lvl1pPr marL="0" indent="0" algn="ctr">
              <a:buSzTx/>
              <a:buNone/>
            </a:lvl1pPr>
          </a:lstStyle>
          <a:p>
            <a:pPr lvl="0">
              <a:defRPr sz="1800">
                <a:solidFill>
                  <a:srgbClr val="000000"/>
                </a:solidFill>
              </a:defRPr>
            </a:pPr>
            <a:r>
              <a:rPr sz="3800">
                <a:solidFill>
                  <a:srgbClr val="FFFFFF"/>
                </a:solidFill>
              </a:rPr>
              <a:t>The systematic tendency to be over-optimistic about the outcome of planned actions.</a:t>
            </a:r>
          </a:p>
        </p:txBody>
      </p:sp>
      <p:pic>
        <p:nvPicPr>
          <p:cNvPr id="116" name="pasted-image.png"/>
          <p:cNvPicPr/>
          <p:nvPr/>
        </p:nvPicPr>
        <p:blipFill>
          <a:blip r:embed="rId2">
            <a:extLst/>
          </a:blip>
          <a:stretch>
            <a:fillRect/>
          </a:stretch>
        </p:blipFill>
        <p:spPr>
          <a:xfrm>
            <a:off x="3333587" y="946150"/>
            <a:ext cx="6337626" cy="4758414"/>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title"/>
          </p:nvPr>
        </p:nvSpPr>
        <p:spPr>
          <a:prstGeom prst="rect">
            <a:avLst/>
          </a:prstGeom>
        </p:spPr>
        <p:txBody>
          <a:bodyPr/>
          <a:lstStyle>
            <a:lvl1pPr defTabSz="484886">
              <a:defRPr sz="6640"/>
            </a:lvl1pPr>
          </a:lstStyle>
          <a:p>
            <a:pPr lvl="0">
              <a:defRPr sz="1800">
                <a:solidFill>
                  <a:srgbClr val="000000"/>
                </a:solidFill>
              </a:defRPr>
            </a:pPr>
            <a:r>
              <a:rPr sz="6640">
                <a:solidFill>
                  <a:srgbClr val="FFFFFF"/>
                </a:solidFill>
              </a:rPr>
              <a:t>It's About Time: Optimistic Predictions in Work and Love</a:t>
            </a:r>
          </a:p>
        </p:txBody>
      </p:sp>
      <p:sp>
        <p:nvSpPr>
          <p:cNvPr id="119" name="Shape 119"/>
          <p:cNvSpPr/>
          <p:nvPr>
            <p:ph type="body" idx="1"/>
          </p:nvPr>
        </p:nvSpPr>
        <p:spPr>
          <a:xfrm>
            <a:off x="952500" y="2590800"/>
            <a:ext cx="11099800" cy="5419775"/>
          </a:xfrm>
          <a:prstGeom prst="rect">
            <a:avLst/>
          </a:prstGeom>
        </p:spPr>
        <p:txBody>
          <a:bodyPr/>
          <a:lstStyle/>
          <a:p>
            <a:pPr lvl="0">
              <a:defRPr sz="1800">
                <a:solidFill>
                  <a:srgbClr val="000000"/>
                </a:solidFill>
              </a:defRPr>
            </a:pPr>
            <a:r>
              <a:rPr sz="3800">
                <a:solidFill>
                  <a:srgbClr val="FFFFFF"/>
                </a:solidFill>
              </a:rPr>
              <a:t>13% of subjects finished their project by the time they had assigned a 50% probability level; [Best Case]</a:t>
            </a:r>
            <a:endParaRPr sz="3800">
              <a:solidFill>
                <a:srgbClr val="FFFFFF"/>
              </a:solidFill>
            </a:endParaRPr>
          </a:p>
          <a:p>
            <a:pPr lvl="0">
              <a:defRPr sz="1800">
                <a:solidFill>
                  <a:srgbClr val="000000"/>
                </a:solidFill>
              </a:defRPr>
            </a:pPr>
            <a:r>
              <a:rPr sz="3800">
                <a:solidFill>
                  <a:srgbClr val="FFFFFF"/>
                </a:solidFill>
              </a:rPr>
              <a:t>19% finished by the time assigned a 75% probability level; [Standard]</a:t>
            </a:r>
            <a:endParaRPr sz="3800">
              <a:solidFill>
                <a:srgbClr val="FFFFFF"/>
              </a:solidFill>
            </a:endParaRPr>
          </a:p>
          <a:p>
            <a:pPr lvl="0">
              <a:defRPr sz="1800">
                <a:solidFill>
                  <a:srgbClr val="000000"/>
                </a:solidFill>
              </a:defRPr>
            </a:pPr>
            <a:r>
              <a:rPr sz="3800">
                <a:solidFill>
                  <a:srgbClr val="FFFFFF"/>
                </a:solidFill>
              </a:rPr>
              <a:t>45% finished by the time of their 99% probability level. [Worst Case]</a:t>
            </a:r>
          </a:p>
        </p:txBody>
      </p:sp>
      <p:sp>
        <p:nvSpPr>
          <p:cNvPr id="120" name="Shape 120"/>
          <p:cNvSpPr/>
          <p:nvPr/>
        </p:nvSpPr>
        <p:spPr>
          <a:xfrm>
            <a:off x="823290" y="8353474"/>
            <a:ext cx="11099801" cy="43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i="1" sz="2200" u="sng">
                <a:hlinkClick r:id="rId2" invalidUrl="" action="" tgtFrame="" tooltip="" history="1" highlightClick="0" endSnd="0"/>
              </a:defRPr>
            </a:lvl1pPr>
          </a:lstStyle>
          <a:p>
            <a:pPr lvl="0">
              <a:defRPr i="0" sz="1800" u="none">
                <a:solidFill>
                  <a:srgbClr val="000000"/>
                </a:solidFill>
              </a:defRPr>
            </a:pPr>
            <a:r>
              <a:rPr i="1" sz="2200" u="sng">
                <a:solidFill>
                  <a:srgbClr val="FFFFFF"/>
                </a:solidFill>
                <a:hlinkClick r:id="rId2" invalidUrl="" action="" tgtFrame="" tooltip="" history="1" highlightClick="0" endSnd="0"/>
              </a:rPr>
              <a:t>http://www.tandfonline.com/doi/abs/10.1080/14792779343000112#.U0qkGOZdVz4</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lvl="0">
              <a:defRPr sz="1800">
                <a:solidFill>
                  <a:srgbClr val="000000"/>
                </a:solidFill>
              </a:defRPr>
            </a:pPr>
            <a:r>
              <a:rPr sz="8000">
                <a:solidFill>
                  <a:srgbClr val="FFFFFF"/>
                </a:solidFill>
              </a:rPr>
              <a:t>Negativity Bias</a:t>
            </a:r>
          </a:p>
        </p:txBody>
      </p:sp>
      <p:sp>
        <p:nvSpPr>
          <p:cNvPr id="123" name="Shape 123"/>
          <p:cNvSpPr/>
          <p:nvPr>
            <p:ph type="body" idx="1"/>
          </p:nvPr>
        </p:nvSpPr>
        <p:spPr>
          <a:prstGeom prst="rect">
            <a:avLst/>
          </a:prstGeom>
        </p:spPr>
        <p:txBody>
          <a:bodyPr/>
          <a:lstStyle>
            <a:lvl1pPr defTabSz="379729">
              <a:defRPr sz="2080"/>
            </a:lvl1pPr>
          </a:lstStyle>
          <a:p>
            <a:pPr lvl="0">
              <a:defRPr sz="1800">
                <a:solidFill>
                  <a:srgbClr val="000000"/>
                </a:solidFill>
              </a:defRPr>
            </a:pPr>
            <a:r>
              <a:rPr sz="2080">
                <a:solidFill>
                  <a:srgbClr val="FFFFFF"/>
                </a:solidFill>
              </a:rPr>
              <a:t>People tend to pay more attention to bad news — and it's not just because we're morbid. Social scientists theorize that it's on account of our selective attention and that, given the choice, we perceive negative news as being more important or profound.</a:t>
            </a:r>
          </a:p>
        </p:txBody>
      </p:sp>
      <p:pic>
        <p:nvPicPr>
          <p:cNvPr id="124" name="pasted-image.png"/>
          <p:cNvPicPr/>
          <p:nvPr/>
        </p:nvPicPr>
        <p:blipFill>
          <a:blip r:embed="rId2">
            <a:extLst/>
          </a:blip>
          <a:stretch>
            <a:fillRect/>
          </a:stretch>
        </p:blipFill>
        <p:spPr>
          <a:xfrm>
            <a:off x="3251200" y="1155700"/>
            <a:ext cx="6502400" cy="4876800"/>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nvSpPr>
        <p:spPr>
          <a:xfrm>
            <a:off x="1270000" y="6013449"/>
            <a:ext cx="10464800" cy="181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spcBef>
                <a:spcPts val="2400"/>
              </a:spcBef>
              <a:defRPr sz="1800">
                <a:solidFill>
                  <a:srgbClr val="000000"/>
                </a:solidFill>
              </a:defRPr>
            </a:pPr>
            <a:r>
              <a:rPr sz="2400">
                <a:solidFill>
                  <a:srgbClr val="FFFFFF"/>
                </a:solidFill>
              </a:rPr>
              <a:t>"The Presentation You Are About To See Is True.</a:t>
            </a:r>
            <a:endParaRPr sz="2400">
              <a:solidFill>
                <a:srgbClr val="FFFFFF"/>
              </a:solidFill>
            </a:endParaRPr>
          </a:p>
          <a:p>
            <a:pPr lvl="0">
              <a:spcBef>
                <a:spcPts val="2400"/>
              </a:spcBef>
              <a:defRPr sz="1800">
                <a:solidFill>
                  <a:srgbClr val="000000"/>
                </a:solidFill>
              </a:defRPr>
            </a:pPr>
            <a:endParaRPr sz="2400">
              <a:solidFill>
                <a:srgbClr val="FFFFFF"/>
              </a:solidFill>
            </a:endParaRPr>
          </a:p>
          <a:p>
            <a:pPr lvl="0">
              <a:spcBef>
                <a:spcPts val="2400"/>
              </a:spcBef>
              <a:defRPr sz="1800">
                <a:solidFill>
                  <a:srgbClr val="000000"/>
                </a:solidFill>
              </a:defRPr>
            </a:pPr>
            <a:r>
              <a:rPr sz="2400">
                <a:solidFill>
                  <a:srgbClr val="FFFFFF"/>
                </a:solidFill>
              </a:rPr>
              <a:t>The Names Have Been Changed To Protect The Innocent"</a:t>
            </a:r>
          </a:p>
        </p:txBody>
      </p:sp>
      <p:pic>
        <p:nvPicPr>
          <p:cNvPr id="40" name="pasted-image.png"/>
          <p:cNvPicPr/>
          <p:nvPr/>
        </p:nvPicPr>
        <p:blipFill>
          <a:blip r:embed="rId2">
            <a:extLst/>
          </a:blip>
          <a:stretch>
            <a:fillRect/>
          </a:stretch>
        </p:blipFill>
        <p:spPr>
          <a:xfrm>
            <a:off x="4514725" y="1111001"/>
            <a:ext cx="3975350" cy="3975349"/>
          </a:xfrm>
          <a:prstGeom prst="rect">
            <a:avLst/>
          </a:prstGeom>
          <a:ln w="12700">
            <a:miter lim="400000"/>
          </a:ln>
        </p:spPr>
      </p:pic>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pasted-image.png"/>
          <p:cNvPicPr/>
          <p:nvPr/>
        </p:nvPicPr>
        <p:blipFill>
          <a:blip r:embed="rId2">
            <a:extLst/>
          </a:blip>
          <a:srcRect l="0" t="9653" r="0" b="9653"/>
          <a:stretch>
            <a:fillRect/>
          </a:stretch>
        </p:blipFill>
        <p:spPr>
          <a:xfrm>
            <a:off x="3350815" y="1686718"/>
            <a:ext cx="6303157" cy="3814639"/>
          </a:xfrm>
          <a:prstGeom prst="rect">
            <a:avLst/>
          </a:prstGeom>
          <a:ln w="12700">
            <a:miter lim="400000"/>
          </a:ln>
        </p:spPr>
      </p:pic>
      <p:sp>
        <p:nvSpPr>
          <p:cNvPr id="127" name="Shape 127"/>
          <p:cNvSpPr/>
          <p:nvPr>
            <p:ph type="title"/>
          </p:nvPr>
        </p:nvSpPr>
        <p:spPr>
          <a:prstGeom prst="rect">
            <a:avLst/>
          </a:prstGeom>
        </p:spPr>
        <p:txBody>
          <a:bodyPr/>
          <a:lstStyle/>
          <a:p>
            <a:pPr lvl="0">
              <a:defRPr sz="1800">
                <a:solidFill>
                  <a:srgbClr val="000000"/>
                </a:solidFill>
              </a:defRPr>
            </a:pPr>
            <a:r>
              <a:rPr sz="8000">
                <a:solidFill>
                  <a:srgbClr val="FFFFFF"/>
                </a:solidFill>
              </a:rPr>
              <a:t>Gambler’s Fallacy</a:t>
            </a:r>
          </a:p>
        </p:txBody>
      </p:sp>
      <p:sp>
        <p:nvSpPr>
          <p:cNvPr id="128" name="Shape 128"/>
          <p:cNvSpPr/>
          <p:nvPr>
            <p:ph type="body" idx="1"/>
          </p:nvPr>
        </p:nvSpPr>
        <p:spPr>
          <a:prstGeom prst="rect">
            <a:avLst/>
          </a:prstGeom>
        </p:spPr>
        <p:txBody>
          <a:bodyPr/>
          <a:lstStyle>
            <a:lvl1pPr defTabSz="508254">
              <a:defRPr sz="2784"/>
            </a:lvl1pPr>
          </a:lstStyle>
          <a:p>
            <a:pPr lvl="0">
              <a:defRPr sz="1800">
                <a:solidFill>
                  <a:srgbClr val="000000"/>
                </a:solidFill>
              </a:defRPr>
            </a:pPr>
            <a:r>
              <a:rPr sz="2784">
                <a:solidFill>
                  <a:srgbClr val="FFFFFF"/>
                </a:solidFill>
              </a:rPr>
              <a:t>We tend to put a tremendous amount of weight on previous events, believing that they'll somehow influence future outcomes.</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pasted-image.png"/>
          <p:cNvPicPr/>
          <p:nvPr/>
        </p:nvPicPr>
        <p:blipFill>
          <a:blip r:embed="rId2">
            <a:extLst/>
          </a:blip>
          <a:srcRect l="0" t="8287" r="0" b="8287"/>
          <a:stretch>
            <a:fillRect/>
          </a:stretch>
        </p:blipFill>
        <p:spPr>
          <a:xfrm>
            <a:off x="3798093" y="1957585"/>
            <a:ext cx="5408468" cy="3273178"/>
          </a:xfrm>
          <a:prstGeom prst="rect">
            <a:avLst/>
          </a:prstGeom>
          <a:ln w="12700">
            <a:miter lim="400000"/>
          </a:ln>
        </p:spPr>
      </p:pic>
      <p:sp>
        <p:nvSpPr>
          <p:cNvPr id="131" name="Shape 131"/>
          <p:cNvSpPr/>
          <p:nvPr>
            <p:ph type="title"/>
          </p:nvPr>
        </p:nvSpPr>
        <p:spPr>
          <a:xfrm>
            <a:off x="1270000" y="5422900"/>
            <a:ext cx="10464800" cy="1422400"/>
          </a:xfrm>
          <a:prstGeom prst="rect">
            <a:avLst/>
          </a:prstGeom>
        </p:spPr>
        <p:txBody>
          <a:bodyPr/>
          <a:lstStyle/>
          <a:p>
            <a:pPr lvl="0">
              <a:defRPr sz="1800">
                <a:solidFill>
                  <a:srgbClr val="000000"/>
                </a:solidFill>
              </a:defRPr>
            </a:pPr>
            <a:r>
              <a:rPr sz="8000">
                <a:solidFill>
                  <a:srgbClr val="FFFFFF"/>
                </a:solidFill>
              </a:rPr>
              <a:t>Illusory correlation</a:t>
            </a:r>
          </a:p>
        </p:txBody>
      </p:sp>
      <p:sp>
        <p:nvSpPr>
          <p:cNvPr id="132" name="Shape 132"/>
          <p:cNvSpPr/>
          <p:nvPr>
            <p:ph type="body" idx="1"/>
          </p:nvPr>
        </p:nvSpPr>
        <p:spPr>
          <a:xfrm>
            <a:off x="1270000" y="7315200"/>
            <a:ext cx="10464800" cy="1219200"/>
          </a:xfrm>
          <a:prstGeom prst="rect">
            <a:avLst/>
          </a:prstGeom>
        </p:spPr>
        <p:txBody>
          <a:bodyPr/>
          <a:lstStyle/>
          <a:p>
            <a:pPr lvl="0">
              <a:defRPr sz="1800">
                <a:solidFill>
                  <a:srgbClr val="000000"/>
                </a:solidFill>
              </a:defRPr>
            </a:pPr>
            <a:r>
              <a:rPr sz="3200">
                <a:solidFill>
                  <a:srgbClr val="FFFFFF"/>
                </a:solidFill>
              </a:rPr>
              <a:t>Inaccurately perceiving a relationship between two unrelated events.</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p>
            <a:pPr lvl="0">
              <a:defRPr sz="1800">
                <a:solidFill>
                  <a:srgbClr val="000000"/>
                </a:solidFill>
              </a:defRPr>
            </a:pPr>
            <a:r>
              <a:rPr sz="8000">
                <a:solidFill>
                  <a:srgbClr val="FFFFFF"/>
                </a:solidFill>
              </a:rPr>
              <a:t>Mitigating Bias &amp; Error</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lvl1pPr defTabSz="514095">
              <a:defRPr sz="7040"/>
            </a:lvl1pPr>
          </a:lstStyle>
          <a:p>
            <a:pPr lvl="0">
              <a:defRPr sz="1800">
                <a:solidFill>
                  <a:srgbClr val="000000"/>
                </a:solidFill>
              </a:defRPr>
            </a:pPr>
            <a:r>
              <a:rPr sz="7040">
                <a:solidFill>
                  <a:srgbClr val="FFFFFF"/>
                </a:solidFill>
              </a:rPr>
              <a:t>Learning &amp; error correction rely on feedback loops.</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xfrm>
            <a:off x="1270000" y="736600"/>
            <a:ext cx="10464800" cy="3302000"/>
          </a:xfrm>
          <a:prstGeom prst="rect">
            <a:avLst/>
          </a:prstGeom>
        </p:spPr>
        <p:txBody>
          <a:bodyPr/>
          <a:lstStyle/>
          <a:p>
            <a:pPr lvl="0">
              <a:defRPr sz="1800">
                <a:solidFill>
                  <a:srgbClr val="000000"/>
                </a:solidFill>
              </a:defRPr>
            </a:pPr>
            <a:r>
              <a:rPr sz="8000">
                <a:solidFill>
                  <a:srgbClr val="FFFFFF"/>
                </a:solidFill>
              </a:rPr>
              <a:t>Scientific Method</a:t>
            </a:r>
          </a:p>
        </p:txBody>
      </p:sp>
      <p:sp>
        <p:nvSpPr>
          <p:cNvPr id="139" name="Shape 139"/>
          <p:cNvSpPr/>
          <p:nvPr/>
        </p:nvSpPr>
        <p:spPr>
          <a:xfrm>
            <a:off x="1270000" y="3911600"/>
            <a:ext cx="10464800" cy="3302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379729">
              <a:defRPr sz="5200"/>
            </a:lvl1pPr>
          </a:lstStyle>
          <a:p>
            <a:pPr lvl="0">
              <a:defRPr sz="1800">
                <a:solidFill>
                  <a:srgbClr val="000000"/>
                </a:solidFill>
              </a:defRPr>
            </a:pPr>
            <a:r>
              <a:rPr sz="5200">
                <a:solidFill>
                  <a:srgbClr val="FFFFFF"/>
                </a:solidFill>
              </a:rPr>
              <a:t>Scientific method refers to ways to investigate phenomena, get new knowledge, correct errors and mistakes, and test theories.</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pasted-image.png"/>
          <p:cNvPicPr/>
          <p:nvPr/>
        </p:nvPicPr>
        <p:blipFill>
          <a:blip r:embed="rId2">
            <a:extLst/>
          </a:blip>
          <a:stretch>
            <a:fillRect/>
          </a:stretch>
        </p:blipFill>
        <p:spPr>
          <a:xfrm>
            <a:off x="3043937" y="399825"/>
            <a:ext cx="6916926" cy="895395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pasted-image.png"/>
          <p:cNvPicPr/>
          <p:nvPr/>
        </p:nvPicPr>
        <p:blipFill>
          <a:blip r:embed="rId2">
            <a:extLst/>
          </a:blip>
          <a:stretch>
            <a:fillRect/>
          </a:stretch>
        </p:blipFill>
        <p:spPr>
          <a:xfrm>
            <a:off x="1885081" y="1390650"/>
            <a:ext cx="9234638" cy="6329575"/>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lvl1pPr defTabSz="403097">
              <a:defRPr sz="5520"/>
            </a:lvl1pPr>
          </a:lstStyle>
          <a:p>
            <a:pPr lvl="0">
              <a:defRPr sz="1800">
                <a:solidFill>
                  <a:srgbClr val="000000"/>
                </a:solidFill>
              </a:defRPr>
            </a:pPr>
            <a:r>
              <a:rPr sz="5520">
                <a:solidFill>
                  <a:srgbClr val="FFFFFF"/>
                </a:solidFill>
              </a:rPr>
              <a:t>The scientific method is designed to be self correcting and remove bias and conjecture.</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 name="pasted-image.png"/>
          <p:cNvPicPr/>
          <p:nvPr/>
        </p:nvPicPr>
        <p:blipFill>
          <a:blip r:embed="rId2">
            <a:extLst/>
          </a:blip>
          <a:stretch>
            <a:fillRect/>
          </a:stretch>
        </p:blipFill>
        <p:spPr>
          <a:xfrm>
            <a:off x="2318180" y="119518"/>
            <a:ext cx="8368440" cy="7380964"/>
          </a:xfrm>
          <a:prstGeom prst="rect">
            <a:avLst/>
          </a:prstGeom>
          <a:ln w="12700">
            <a:miter lim="400000"/>
          </a:ln>
        </p:spPr>
      </p:pic>
      <p:sp>
        <p:nvSpPr>
          <p:cNvPr id="148" name="Shape 148"/>
          <p:cNvSpPr/>
          <p:nvPr/>
        </p:nvSpPr>
        <p:spPr>
          <a:xfrm>
            <a:off x="2985008" y="8159749"/>
            <a:ext cx="703478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The iteration is a feed back loop</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lvl="0">
              <a:defRPr sz="1800">
                <a:solidFill>
                  <a:srgbClr val="000000"/>
                </a:solidFill>
              </a:defRPr>
            </a:pPr>
            <a:r>
              <a:rPr sz="8000">
                <a:solidFill>
                  <a:srgbClr val="FFFFFF"/>
                </a:solidFill>
              </a:rPr>
              <a:t>Error Correction mechanisms in Agile.</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nvSpPr>
        <p:spPr>
          <a:xfrm>
            <a:off x="1270000" y="6362700"/>
            <a:ext cx="10464800" cy="533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800">
                <a:latin typeface="Helvetica"/>
                <a:ea typeface="Helvetica"/>
                <a:cs typeface="Helvetica"/>
                <a:sym typeface="Helvetica"/>
              </a:defRPr>
            </a:lvl1pPr>
          </a:lstStyle>
          <a:p>
            <a:pPr lvl="0">
              <a:defRPr b="0" sz="1800">
                <a:solidFill>
                  <a:srgbClr val="000000"/>
                </a:solidFill>
              </a:defRPr>
            </a:pPr>
            <a:r>
              <a:rPr b="1" sz="2800">
                <a:solidFill>
                  <a:srgbClr val="FFFFFF"/>
                </a:solidFill>
              </a:rPr>
              <a:t>– Soichiro Honda</a:t>
            </a:r>
          </a:p>
        </p:txBody>
      </p:sp>
      <p:sp>
        <p:nvSpPr>
          <p:cNvPr id="43" name="Shape 43"/>
          <p:cNvSpPr/>
          <p:nvPr/>
        </p:nvSpPr>
        <p:spPr>
          <a:xfrm>
            <a:off x="1270000" y="3644900"/>
            <a:ext cx="10464800" cy="1930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2400"/>
              </a:spcBef>
              <a:defRPr sz="4000"/>
            </a:lvl1pPr>
          </a:lstStyle>
          <a:p>
            <a:pPr lvl="0">
              <a:defRPr sz="1800">
                <a:solidFill>
                  <a:srgbClr val="000000"/>
                </a:solidFill>
              </a:defRPr>
            </a:pPr>
            <a:r>
              <a:rPr sz="4000">
                <a:solidFill>
                  <a:srgbClr val="FFFFFF"/>
                </a:solidFill>
              </a:rPr>
              <a:t>“Success represents the 1% of your work which results from the 99% that is called failure.”</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lvl="0" defTabSz="484886">
              <a:defRPr sz="1800">
                <a:solidFill>
                  <a:srgbClr val="000000"/>
                </a:solidFill>
              </a:defRPr>
            </a:pPr>
            <a:r>
              <a:rPr sz="6640">
                <a:solidFill>
                  <a:srgbClr val="FFFFFF"/>
                </a:solidFill>
              </a:rPr>
              <a:t>Continuos Improvement</a:t>
            </a:r>
            <a:endParaRPr sz="6640">
              <a:solidFill>
                <a:srgbClr val="FFFFFF"/>
              </a:solidFill>
            </a:endParaRPr>
          </a:p>
          <a:p>
            <a:pPr lvl="0" defTabSz="484886">
              <a:defRPr sz="1800">
                <a:solidFill>
                  <a:srgbClr val="000000"/>
                </a:solidFill>
              </a:defRPr>
            </a:pPr>
            <a:r>
              <a:rPr sz="6640">
                <a:solidFill>
                  <a:srgbClr val="FFFFFF"/>
                </a:solidFill>
              </a:rPr>
              <a:t>“Kaizen”</a:t>
            </a:r>
          </a:p>
        </p:txBody>
      </p:sp>
      <p:sp>
        <p:nvSpPr>
          <p:cNvPr id="153" name="Shape 153"/>
          <p:cNvSpPr/>
          <p:nvPr>
            <p:ph type="body" idx="1"/>
          </p:nvPr>
        </p:nvSpPr>
        <p:spPr>
          <a:xfrm>
            <a:off x="952500" y="2597150"/>
            <a:ext cx="11099800" cy="6286500"/>
          </a:xfrm>
          <a:prstGeom prst="rect">
            <a:avLst/>
          </a:prstGeom>
        </p:spPr>
        <p:txBody>
          <a:bodyPr/>
          <a:lstStyle/>
          <a:p>
            <a:pPr lvl="0" marL="448055" indent="-448055" defTabSz="572516">
              <a:spcBef>
                <a:spcPts val="4100"/>
              </a:spcBef>
              <a:defRPr sz="1800">
                <a:solidFill>
                  <a:srgbClr val="000000"/>
                </a:solidFill>
              </a:defRPr>
            </a:pPr>
            <a:r>
              <a:rPr sz="3724">
                <a:solidFill>
                  <a:srgbClr val="FFFFFF"/>
                </a:solidFill>
              </a:rPr>
              <a:t>Identify sub-optimal processes &amp; waste.</a:t>
            </a:r>
            <a:endParaRPr sz="3724">
              <a:solidFill>
                <a:srgbClr val="FFFFFF"/>
              </a:solidFill>
            </a:endParaRPr>
          </a:p>
          <a:p>
            <a:pPr lvl="0" marL="448055" indent="-448055" defTabSz="572516">
              <a:spcBef>
                <a:spcPts val="4100"/>
              </a:spcBef>
              <a:defRPr sz="1800">
                <a:solidFill>
                  <a:srgbClr val="000000"/>
                </a:solidFill>
              </a:defRPr>
            </a:pPr>
            <a:r>
              <a:rPr sz="3724">
                <a:solidFill>
                  <a:srgbClr val="FFFFFF"/>
                </a:solidFill>
              </a:rPr>
              <a:t>Remove waste via small incremental change rather than radical changes.</a:t>
            </a:r>
            <a:endParaRPr sz="3724">
              <a:solidFill>
                <a:srgbClr val="FFFFFF"/>
              </a:solidFill>
            </a:endParaRPr>
          </a:p>
          <a:p>
            <a:pPr lvl="0" marL="448055" indent="-448055" defTabSz="572516">
              <a:spcBef>
                <a:spcPts val="4100"/>
              </a:spcBef>
              <a:defRPr sz="1800">
                <a:solidFill>
                  <a:srgbClr val="000000"/>
                </a:solidFill>
              </a:defRPr>
            </a:pPr>
            <a:r>
              <a:rPr sz="3724">
                <a:solidFill>
                  <a:srgbClr val="FFFFFF"/>
                </a:solidFill>
              </a:rPr>
              <a:t>Improvement comes from inside.</a:t>
            </a:r>
            <a:endParaRPr sz="3724">
              <a:solidFill>
                <a:srgbClr val="FFFFFF"/>
              </a:solidFill>
            </a:endParaRPr>
          </a:p>
          <a:p>
            <a:pPr lvl="0" marL="448055" indent="-448055" defTabSz="572516">
              <a:spcBef>
                <a:spcPts val="4100"/>
              </a:spcBef>
              <a:defRPr sz="1800">
                <a:solidFill>
                  <a:srgbClr val="000000"/>
                </a:solidFill>
              </a:defRPr>
            </a:pPr>
            <a:r>
              <a:rPr sz="3724">
                <a:solidFill>
                  <a:srgbClr val="FFFFFF"/>
                </a:solidFill>
              </a:rPr>
              <a:t>Change can be made to improve the output or the process as needed.</a:t>
            </a:r>
            <a:endParaRPr sz="3724">
              <a:solidFill>
                <a:srgbClr val="FFFFFF"/>
              </a:solidFill>
            </a:endParaRPr>
          </a:p>
          <a:p>
            <a:pPr lvl="0" marL="448055" indent="-448055" defTabSz="572516">
              <a:spcBef>
                <a:spcPts val="4100"/>
              </a:spcBef>
              <a:defRPr sz="1800">
                <a:solidFill>
                  <a:srgbClr val="000000"/>
                </a:solidFill>
              </a:defRPr>
            </a:pPr>
            <a:r>
              <a:rPr sz="3724">
                <a:solidFill>
                  <a:srgbClr val="FFFFFF"/>
                </a:solidFill>
              </a:rPr>
              <a:t>Self &amp; Team Introspection and reflection.</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pasted-image.png"/>
          <p:cNvPicPr/>
          <p:nvPr/>
        </p:nvPicPr>
        <p:blipFill>
          <a:blip r:embed="rId2">
            <a:extLst/>
          </a:blip>
          <a:stretch>
            <a:fillRect/>
          </a:stretch>
        </p:blipFill>
        <p:spPr>
          <a:xfrm>
            <a:off x="3327400" y="2495550"/>
            <a:ext cx="6350000" cy="4762500"/>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pasted-image.png"/>
          <p:cNvPicPr/>
          <p:nvPr/>
        </p:nvPicPr>
        <p:blipFill>
          <a:blip r:embed="rId2">
            <a:extLst/>
          </a:blip>
          <a:stretch>
            <a:fillRect/>
          </a:stretch>
        </p:blipFill>
        <p:spPr>
          <a:xfrm>
            <a:off x="1098550" y="838200"/>
            <a:ext cx="2615509" cy="2012805"/>
          </a:xfrm>
          <a:prstGeom prst="rect">
            <a:avLst/>
          </a:prstGeom>
          <a:ln w="25400">
            <a:miter lim="400000"/>
          </a:ln>
          <a:effectLst>
            <a:reflection blurRad="0" stA="50000" stPos="0" endA="0" endPos="40000" dist="0" dir="5400000" fadeDir="5400000" sx="100000" sy="-100000" kx="0" ky="0" algn="bl" rotWithShape="0"/>
          </a:effectLst>
        </p:spPr>
      </p:pic>
      <p:pic>
        <p:nvPicPr>
          <p:cNvPr id="158" name="pasted-image.png"/>
          <p:cNvPicPr/>
          <p:nvPr/>
        </p:nvPicPr>
        <p:blipFill>
          <a:blip r:embed="rId3">
            <a:extLst/>
          </a:blip>
          <a:stretch>
            <a:fillRect/>
          </a:stretch>
        </p:blipFill>
        <p:spPr>
          <a:xfrm>
            <a:off x="4245314" y="3041650"/>
            <a:ext cx="2784136" cy="2815071"/>
          </a:xfrm>
          <a:prstGeom prst="rect">
            <a:avLst/>
          </a:prstGeom>
          <a:ln w="25400">
            <a:miter lim="400000"/>
          </a:ln>
          <a:effectLst>
            <a:reflection blurRad="0" stA="50000" stPos="0" endA="0" endPos="40000" dist="0" dir="5400000" fadeDir="5400000" sx="100000" sy="-100000" kx="0" ky="0" algn="bl" rotWithShape="0"/>
          </a:effectLst>
        </p:spPr>
      </p:pic>
      <p:pic>
        <p:nvPicPr>
          <p:cNvPr id="159" name="pasted-image.png"/>
          <p:cNvPicPr/>
          <p:nvPr/>
        </p:nvPicPr>
        <p:blipFill>
          <a:blip r:embed="rId4">
            <a:extLst/>
          </a:blip>
          <a:stretch>
            <a:fillRect/>
          </a:stretch>
        </p:blipFill>
        <p:spPr>
          <a:xfrm>
            <a:off x="8039100" y="5556250"/>
            <a:ext cx="2921000" cy="2953456"/>
          </a:xfrm>
          <a:prstGeom prst="rect">
            <a:avLst/>
          </a:prstGeom>
          <a:ln w="25400">
            <a:miter lim="400000"/>
          </a:ln>
          <a:effectLst>
            <a:reflection blurRad="0" stA="50000" stPos="0" endA="0" endPos="40000" dist="0" dir="5400000" fadeDir="5400000" sx="100000" sy="-100000" kx="0" ky="0" algn="bl" rotWithShape="0"/>
          </a:effectLst>
        </p:spPr>
      </p:pic>
      <p:sp>
        <p:nvSpPr>
          <p:cNvPr id="160" name="Shape 160"/>
          <p:cNvSpPr/>
          <p:nvPr/>
        </p:nvSpPr>
        <p:spPr>
          <a:xfrm>
            <a:off x="592188" y="7816850"/>
            <a:ext cx="4365524"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FFFFFF"/>
                </a:solidFill>
              </a:rPr>
              <a:t>Types of Feedback</a:t>
            </a:r>
            <a:endParaRPr sz="3800">
              <a:solidFill>
                <a:srgbClr val="FFFFFF"/>
              </a:solidFill>
            </a:endParaRPr>
          </a:p>
          <a:p>
            <a:pPr lvl="0">
              <a:defRPr sz="1800">
                <a:solidFill>
                  <a:srgbClr val="000000"/>
                </a:solidFill>
              </a:defRPr>
            </a:pPr>
            <a:r>
              <a:rPr sz="3800">
                <a:solidFill>
                  <a:srgbClr val="FFFFFF"/>
                </a:solidFill>
              </a:rPr>
              <a:t>and Learning</a:t>
            </a:r>
          </a:p>
        </p:txBody>
      </p:sp>
      <p:sp>
        <p:nvSpPr>
          <p:cNvPr id="161" name="Shape 161"/>
          <p:cNvSpPr/>
          <p:nvPr/>
        </p:nvSpPr>
        <p:spPr>
          <a:xfrm>
            <a:off x="5920727" y="4552949"/>
            <a:ext cx="972846" cy="685801"/>
          </a:xfrm>
          <a:prstGeom prst="rect">
            <a:avLst/>
          </a:prstGeom>
          <a:ln w="12700">
            <a:miter lim="400000"/>
          </a:ln>
        </p:spPr>
        <p:txBody>
          <a:bodyPr wrap="none" lIns="50800" tIns="50800" rIns="50800" bIns="50800" anchor="ctr">
            <a:spAutoFit/>
          </a:bodyPr>
          <a:lstStyle/>
          <a:p>
            <a:pPr lvl="0"/>
          </a:p>
        </p:txBody>
      </p:sp>
      <p:sp>
        <p:nvSpPr>
          <p:cNvPr id="162" name="Shape 162"/>
          <p:cNvSpPr/>
          <p:nvPr/>
        </p:nvSpPr>
        <p:spPr>
          <a:xfrm>
            <a:off x="6047727" y="4679949"/>
            <a:ext cx="972846" cy="685801"/>
          </a:xfrm>
          <a:prstGeom prst="rect">
            <a:avLst/>
          </a:prstGeom>
          <a:ln w="12700">
            <a:miter lim="400000"/>
          </a:ln>
        </p:spPr>
        <p:txBody>
          <a:bodyPr wrap="none" lIns="50800" tIns="50800" rIns="50800" bIns="50800" anchor="ctr">
            <a:spAutoFit/>
          </a:bodyPr>
          <a:lstStyle/>
          <a:p>
            <a:pPr lvl="0"/>
          </a:p>
        </p:txBody>
      </p:sp>
      <p:sp>
        <p:nvSpPr>
          <p:cNvPr id="163" name="Shape 163"/>
          <p:cNvSpPr/>
          <p:nvPr/>
        </p:nvSpPr>
        <p:spPr>
          <a:xfrm>
            <a:off x="1952120" y="230620"/>
            <a:ext cx="9083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lvl="0">
              <a:defRPr sz="1800">
                <a:solidFill>
                  <a:srgbClr val="000000"/>
                </a:solidFill>
              </a:defRPr>
            </a:pPr>
            <a:r>
              <a:rPr sz="2500">
                <a:solidFill>
                  <a:srgbClr val="FFFFFF"/>
                </a:solidFill>
              </a:rPr>
              <a:t>Good</a:t>
            </a:r>
          </a:p>
        </p:txBody>
      </p:sp>
      <p:sp>
        <p:nvSpPr>
          <p:cNvPr id="164" name="Shape 164"/>
          <p:cNvSpPr/>
          <p:nvPr/>
        </p:nvSpPr>
        <p:spPr>
          <a:xfrm>
            <a:off x="5156687" y="2313420"/>
            <a:ext cx="96139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lvl="0">
              <a:defRPr sz="1800">
                <a:solidFill>
                  <a:srgbClr val="000000"/>
                </a:solidFill>
              </a:defRPr>
            </a:pPr>
            <a:r>
              <a:rPr sz="2500">
                <a:solidFill>
                  <a:srgbClr val="FFFFFF"/>
                </a:solidFill>
              </a:rPr>
              <a:t>Better</a:t>
            </a:r>
          </a:p>
        </p:txBody>
      </p:sp>
      <p:sp>
        <p:nvSpPr>
          <p:cNvPr id="165" name="Shape 165"/>
          <p:cNvSpPr/>
          <p:nvPr/>
        </p:nvSpPr>
        <p:spPr>
          <a:xfrm>
            <a:off x="9124791" y="4870450"/>
            <a:ext cx="74961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lvl="0">
              <a:defRPr sz="1800">
                <a:solidFill>
                  <a:srgbClr val="000000"/>
                </a:solidFill>
              </a:defRPr>
            </a:pPr>
            <a:r>
              <a:rPr sz="2500">
                <a:solidFill>
                  <a:srgbClr val="FFFFFF"/>
                </a:solidFill>
              </a:rPr>
              <a:t>Best</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lvl="0">
              <a:defRPr sz="1800">
                <a:solidFill>
                  <a:srgbClr val="000000"/>
                </a:solidFill>
              </a:defRPr>
            </a:pPr>
            <a:r>
              <a:rPr sz="8000">
                <a:solidFill>
                  <a:srgbClr val="FFFFFF"/>
                </a:solidFill>
              </a:rPr>
              <a:t>The retrospective.</a:t>
            </a:r>
          </a:p>
        </p:txBody>
      </p:sp>
      <p:sp>
        <p:nvSpPr>
          <p:cNvPr id="168" name="Shape 168"/>
          <p:cNvSpPr/>
          <p:nvPr>
            <p:ph type="body" idx="1"/>
          </p:nvPr>
        </p:nvSpPr>
        <p:spPr>
          <a:prstGeom prst="rect">
            <a:avLst/>
          </a:prstGeom>
        </p:spPr>
        <p:txBody>
          <a:bodyPr/>
          <a:lstStyle/>
          <a:p>
            <a:pPr lvl="0">
              <a:defRPr sz="1800">
                <a:solidFill>
                  <a:srgbClr val="000000"/>
                </a:solidFill>
              </a:defRPr>
            </a:pPr>
            <a:r>
              <a:rPr sz="3800">
                <a:solidFill>
                  <a:srgbClr val="FFFFFF"/>
                </a:solidFill>
              </a:rPr>
              <a:t>Stop doing?</a:t>
            </a:r>
            <a:endParaRPr sz="3800">
              <a:solidFill>
                <a:srgbClr val="FFFFFF"/>
              </a:solidFill>
            </a:endParaRPr>
          </a:p>
          <a:p>
            <a:pPr lvl="0">
              <a:defRPr sz="1800">
                <a:solidFill>
                  <a:srgbClr val="000000"/>
                </a:solidFill>
              </a:defRPr>
            </a:pPr>
            <a:r>
              <a:rPr sz="3800">
                <a:solidFill>
                  <a:srgbClr val="FFFFFF"/>
                </a:solidFill>
              </a:rPr>
              <a:t>Keep doing?</a:t>
            </a:r>
            <a:endParaRPr sz="3800">
              <a:solidFill>
                <a:srgbClr val="FFFFFF"/>
              </a:solidFill>
            </a:endParaRPr>
          </a:p>
          <a:p>
            <a:pPr lvl="0">
              <a:defRPr sz="1800">
                <a:solidFill>
                  <a:srgbClr val="000000"/>
                </a:solidFill>
              </a:defRPr>
            </a:pPr>
            <a:r>
              <a:rPr sz="3800">
                <a:solidFill>
                  <a:srgbClr val="FFFFFF"/>
                </a:solidFill>
              </a:rPr>
              <a:t>Start doing?</a:t>
            </a:r>
            <a:endParaRPr sz="3800">
              <a:solidFill>
                <a:srgbClr val="FFFFFF"/>
              </a:solidFill>
            </a:endParaRPr>
          </a:p>
          <a:p>
            <a:pPr lvl="0">
              <a:defRPr sz="1800">
                <a:solidFill>
                  <a:srgbClr val="000000"/>
                </a:solidFill>
              </a:defRPr>
            </a:pPr>
            <a:r>
              <a:rPr sz="3800">
                <a:solidFill>
                  <a:srgbClr val="FFFFFF"/>
                </a:solidFill>
              </a:rPr>
              <a:t>End result is changing expectations and the  workflow to handle change. </a:t>
            </a: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lvl="0">
              <a:defRPr sz="1800">
                <a:solidFill>
                  <a:srgbClr val="000000"/>
                </a:solidFill>
              </a:defRPr>
            </a:pPr>
            <a:r>
              <a:rPr sz="8000">
                <a:solidFill>
                  <a:srgbClr val="FFFFFF"/>
                </a:solidFill>
              </a:rPr>
              <a:t>Communication Points</a:t>
            </a:r>
          </a:p>
        </p:txBody>
      </p:sp>
      <p:sp>
        <p:nvSpPr>
          <p:cNvPr id="171" name="Shape 171"/>
          <p:cNvSpPr/>
          <p:nvPr>
            <p:ph type="body" idx="1"/>
          </p:nvPr>
        </p:nvSpPr>
        <p:spPr>
          <a:prstGeom prst="rect">
            <a:avLst/>
          </a:prstGeom>
        </p:spPr>
        <p:txBody>
          <a:bodyPr/>
          <a:lstStyle/>
          <a:p>
            <a:pPr lvl="0" marL="269747" indent="-269747" defTabSz="344677">
              <a:spcBef>
                <a:spcPts val="2400"/>
              </a:spcBef>
              <a:defRPr sz="1800">
                <a:solidFill>
                  <a:srgbClr val="000000"/>
                </a:solidFill>
              </a:defRPr>
            </a:pPr>
            <a:r>
              <a:rPr sz="2241">
                <a:solidFill>
                  <a:srgbClr val="FFFFFF"/>
                </a:solidFill>
              </a:rPr>
              <a:t>Multiple Times / Day</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Ad-hoc communication e.g. hallway meeting, chat, hangouts etc</a:t>
            </a:r>
            <a:endParaRPr sz="2241">
              <a:solidFill>
                <a:srgbClr val="FFFFFF"/>
              </a:solidFill>
            </a:endParaRPr>
          </a:p>
          <a:p>
            <a:pPr lvl="0" marL="269747" indent="-269747" defTabSz="344677">
              <a:spcBef>
                <a:spcPts val="2400"/>
              </a:spcBef>
              <a:defRPr sz="1800">
                <a:solidFill>
                  <a:srgbClr val="000000"/>
                </a:solidFill>
              </a:defRPr>
            </a:pPr>
            <a:r>
              <a:rPr sz="2241">
                <a:solidFill>
                  <a:srgbClr val="FFFFFF"/>
                </a:solidFill>
              </a:rPr>
              <a:t>Every Day</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Stand up / check in</a:t>
            </a:r>
            <a:endParaRPr sz="2241">
              <a:solidFill>
                <a:srgbClr val="FFFFFF"/>
              </a:solidFill>
            </a:endParaRPr>
          </a:p>
          <a:p>
            <a:pPr lvl="0" marL="269747" indent="-269747" defTabSz="344677">
              <a:spcBef>
                <a:spcPts val="2400"/>
              </a:spcBef>
              <a:defRPr sz="1800">
                <a:solidFill>
                  <a:srgbClr val="000000"/>
                </a:solidFill>
              </a:defRPr>
            </a:pPr>
            <a:r>
              <a:rPr sz="2241">
                <a:solidFill>
                  <a:srgbClr val="FFFFFF"/>
                </a:solidFill>
              </a:rPr>
              <a:t>1-2 time / iteration</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Demos</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Status meetings</a:t>
            </a:r>
            <a:endParaRPr sz="2241">
              <a:solidFill>
                <a:srgbClr val="FFFFFF"/>
              </a:solidFill>
            </a:endParaRPr>
          </a:p>
          <a:p>
            <a:pPr lvl="0" marL="269747" indent="-269747" defTabSz="344677">
              <a:spcBef>
                <a:spcPts val="2400"/>
              </a:spcBef>
              <a:defRPr sz="1800">
                <a:solidFill>
                  <a:srgbClr val="000000"/>
                </a:solidFill>
              </a:defRPr>
            </a:pPr>
            <a:r>
              <a:rPr sz="2241">
                <a:solidFill>
                  <a:srgbClr val="FFFFFF"/>
                </a:solidFill>
              </a:rPr>
              <a:t>Less frequently</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High Level Project planning</a:t>
            </a:r>
            <a:endParaRPr sz="2241">
              <a:solidFill>
                <a:srgbClr val="FFFFFF"/>
              </a:solidFill>
            </a:endParaRPr>
          </a:p>
          <a:p>
            <a:pPr lvl="1" marL="539495" indent="-269747" defTabSz="344677">
              <a:spcBef>
                <a:spcPts val="2400"/>
              </a:spcBef>
              <a:defRPr sz="1800">
                <a:solidFill>
                  <a:srgbClr val="000000"/>
                </a:solidFill>
              </a:defRPr>
            </a:pPr>
            <a:r>
              <a:rPr sz="2241">
                <a:solidFill>
                  <a:srgbClr val="FFFFFF"/>
                </a:solidFill>
              </a:rPr>
              <a:t>Major Course Corrections</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title"/>
          </p:nvPr>
        </p:nvSpPr>
        <p:spPr>
          <a:prstGeom prst="rect">
            <a:avLst/>
          </a:prstGeom>
        </p:spPr>
        <p:txBody>
          <a:bodyPr/>
          <a:lstStyle/>
          <a:p>
            <a:pPr lvl="0">
              <a:defRPr sz="1800">
                <a:solidFill>
                  <a:srgbClr val="000000"/>
                </a:solidFill>
              </a:defRPr>
            </a:pPr>
            <a:r>
              <a:rPr sz="8000">
                <a:solidFill>
                  <a:srgbClr val="FFFFFF"/>
                </a:solidFill>
              </a:rPr>
              <a:t>Criticisms of Agile</a:t>
            </a:r>
          </a:p>
        </p:txBody>
      </p:sp>
      <p:sp>
        <p:nvSpPr>
          <p:cNvPr id="174" name="Shape 174"/>
          <p:cNvSpPr/>
          <p:nvPr>
            <p:ph type="body" idx="1"/>
          </p:nvPr>
        </p:nvSpPr>
        <p:spPr>
          <a:prstGeom prst="rect">
            <a:avLst/>
          </a:prstGeom>
        </p:spPr>
        <p:txBody>
          <a:bodyPr/>
          <a:lstStyle/>
          <a:p>
            <a:pPr lvl="0">
              <a:defRPr sz="1800">
                <a:solidFill>
                  <a:srgbClr val="000000"/>
                </a:solidFill>
              </a:defRPr>
            </a:pPr>
            <a:r>
              <a:rPr sz="3800">
                <a:solidFill>
                  <a:srgbClr val="FFFFFF"/>
                </a:solidFill>
              </a:rPr>
              <a:t>Lack of high level design</a:t>
            </a:r>
            <a:endParaRPr sz="3800">
              <a:solidFill>
                <a:srgbClr val="FFFFFF"/>
              </a:solidFill>
            </a:endParaRPr>
          </a:p>
          <a:p>
            <a:pPr lvl="1">
              <a:defRPr sz="1800">
                <a:solidFill>
                  <a:srgbClr val="000000"/>
                </a:solidFill>
              </a:defRPr>
            </a:pPr>
            <a:r>
              <a:rPr sz="3800">
                <a:solidFill>
                  <a:srgbClr val="FFFFFF"/>
                </a:solidFill>
              </a:rPr>
              <a:t>Many small iterations</a:t>
            </a:r>
            <a:endParaRPr sz="3800">
              <a:solidFill>
                <a:srgbClr val="FFFFFF"/>
              </a:solidFill>
            </a:endParaRPr>
          </a:p>
          <a:p>
            <a:pPr lvl="0">
              <a:defRPr sz="1800">
                <a:solidFill>
                  <a:srgbClr val="000000"/>
                </a:solidFill>
              </a:defRPr>
            </a:pPr>
            <a:r>
              <a:rPr sz="3800">
                <a:solidFill>
                  <a:srgbClr val="FFFFFF"/>
                </a:solidFill>
              </a:rPr>
              <a:t>Scope Creep is embraced since customers / owners drive output</a:t>
            </a:r>
            <a:endParaRPr sz="3800">
              <a:solidFill>
                <a:srgbClr val="FFFFFF"/>
              </a:solidFill>
            </a:endParaRPr>
          </a:p>
          <a:p>
            <a:pPr lvl="0">
              <a:defRPr sz="1800">
                <a:solidFill>
                  <a:srgbClr val="000000"/>
                </a:solidFill>
              </a:defRPr>
            </a:pPr>
            <a:r>
              <a:rPr sz="3800">
                <a:solidFill>
                  <a:srgbClr val="FFFFFF"/>
                </a:solidFill>
              </a:rPr>
              <a:t>Difficult to provide time estimates, but agile assumes estimates are flawed, but business want estimates.</a:t>
            </a:r>
          </a:p>
        </p:txBody>
      </p:sp>
      <p:pic>
        <p:nvPicPr>
          <p:cNvPr id="175" name="pasted-image.png"/>
          <p:cNvPicPr/>
          <p:nvPr/>
        </p:nvPicPr>
        <p:blipFill>
          <a:blip r:embed="rId2">
            <a:extLst/>
          </a:blip>
          <a:stretch>
            <a:fillRect/>
          </a:stretch>
        </p:blipFill>
        <p:spPr>
          <a:xfrm>
            <a:off x="7153073" y="2457450"/>
            <a:ext cx="4708728" cy="2687978"/>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0">
              <a:defRPr sz="1800">
                <a:solidFill>
                  <a:srgbClr val="000000"/>
                </a:solidFill>
              </a:defRPr>
            </a:pPr>
            <a:r>
              <a:rPr sz="8000">
                <a:solidFill>
                  <a:srgbClr val="FFFFFF"/>
                </a:solidFill>
              </a:rPr>
              <a:t>Website Process Do’s and Don’ts</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p>
            <a:pPr lvl="0">
              <a:defRPr sz="1800">
                <a:solidFill>
                  <a:srgbClr val="000000"/>
                </a:solidFill>
              </a:defRPr>
            </a:pPr>
            <a:r>
              <a:rPr sz="8000">
                <a:solidFill>
                  <a:srgbClr val="FFFFFF"/>
                </a:solidFill>
              </a:rPr>
              <a:t>Project Kickoff</a:t>
            </a:r>
          </a:p>
        </p:txBody>
      </p:sp>
      <p:sp>
        <p:nvSpPr>
          <p:cNvPr id="180" name="Shape 180"/>
          <p:cNvSpPr/>
          <p:nvPr>
            <p:ph type="body" idx="1"/>
          </p:nvPr>
        </p:nvSpPr>
        <p:spPr>
          <a:xfrm>
            <a:off x="7023100" y="2597150"/>
            <a:ext cx="5181600" cy="6286500"/>
          </a:xfrm>
          <a:prstGeom prst="rect">
            <a:avLst/>
          </a:prstGeom>
        </p:spPr>
        <p:txBody>
          <a:bodyPr/>
          <a:lstStyle/>
          <a:p>
            <a:pPr lvl="0" marL="411479" indent="-411479" defTabSz="525779">
              <a:spcBef>
                <a:spcPts val="3700"/>
              </a:spcBef>
              <a:defRPr sz="1800">
                <a:solidFill>
                  <a:srgbClr val="000000"/>
                </a:solidFill>
              </a:defRPr>
            </a:pPr>
            <a:r>
              <a:rPr sz="3420">
                <a:solidFill>
                  <a:srgbClr val="FFFFFF"/>
                </a:solidFill>
              </a:rPr>
              <a:t>Do define general roles and hats with the core do’ers first </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Do make a rough communication plan or responsibility wiki page</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Do start building support &amp; passion for the project from the do’ers</a:t>
            </a:r>
          </a:p>
        </p:txBody>
      </p:sp>
      <p:sp>
        <p:nvSpPr>
          <p:cNvPr id="181" name="Shape 181"/>
          <p:cNvSpPr/>
          <p:nvPr/>
        </p:nvSpPr>
        <p:spPr>
          <a:xfrm>
            <a:off x="1041400" y="2597150"/>
            <a:ext cx="51816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452627" indent="-452627" algn="l" defTabSz="578358">
              <a:spcBef>
                <a:spcPts val="4100"/>
              </a:spcBef>
              <a:buSzPct val="75000"/>
              <a:buChar char="•"/>
              <a:defRPr sz="1800">
                <a:solidFill>
                  <a:srgbClr val="000000"/>
                </a:solidFill>
              </a:defRPr>
            </a:pPr>
            <a:r>
              <a:rPr sz="3762">
                <a:solidFill>
                  <a:srgbClr val="FFFFFF"/>
                </a:solidFill>
              </a:rPr>
              <a:t>Don’t invite every one to the first meeting</a:t>
            </a:r>
            <a:endParaRPr sz="3762">
              <a:solidFill>
                <a:srgbClr val="FFFFFF"/>
              </a:solidFill>
            </a:endParaRPr>
          </a:p>
          <a:p>
            <a:pPr lvl="0" marL="452627" indent="-452627" algn="l" defTabSz="578358">
              <a:spcBef>
                <a:spcPts val="4100"/>
              </a:spcBef>
              <a:buSzPct val="75000"/>
              <a:buChar char="•"/>
              <a:defRPr sz="1800">
                <a:solidFill>
                  <a:srgbClr val="000000"/>
                </a:solidFill>
              </a:defRPr>
            </a:pPr>
            <a:r>
              <a:rPr sz="3762">
                <a:solidFill>
                  <a:srgbClr val="FFFFFF"/>
                </a:solidFill>
              </a:rPr>
              <a:t>Don’t assume every one knows who does what</a:t>
            </a:r>
            <a:endParaRPr sz="3762">
              <a:solidFill>
                <a:srgbClr val="FFFFFF"/>
              </a:solidFill>
            </a:endParaRPr>
          </a:p>
          <a:p>
            <a:pPr lvl="0" marL="452627" indent="-452627" algn="l" defTabSz="578358">
              <a:spcBef>
                <a:spcPts val="4100"/>
              </a:spcBef>
              <a:buSzPct val="75000"/>
              <a:buChar char="•"/>
              <a:defRPr sz="1800">
                <a:solidFill>
                  <a:srgbClr val="000000"/>
                </a:solidFill>
              </a:defRPr>
            </a:pPr>
            <a:r>
              <a:rPr sz="3762">
                <a:solidFill>
                  <a:srgbClr val="FFFFFF"/>
                </a:solidFill>
              </a:rPr>
              <a:t>Treat the kick off meeting as just another project</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lvl="0">
              <a:defRPr sz="1800">
                <a:solidFill>
                  <a:srgbClr val="000000"/>
                </a:solidFill>
              </a:defRPr>
            </a:pPr>
            <a:r>
              <a:rPr sz="8000">
                <a:solidFill>
                  <a:srgbClr val="FFFFFF"/>
                </a:solidFill>
              </a:rPr>
              <a:t>Planning</a:t>
            </a:r>
          </a:p>
        </p:txBody>
      </p:sp>
      <p:sp>
        <p:nvSpPr>
          <p:cNvPr id="184" name="Shape 184"/>
          <p:cNvSpPr/>
          <p:nvPr>
            <p:ph type="body" idx="1"/>
          </p:nvPr>
        </p:nvSpPr>
        <p:spPr>
          <a:xfrm>
            <a:off x="6769100" y="2597150"/>
            <a:ext cx="5373539" cy="6286500"/>
          </a:xfrm>
          <a:prstGeom prst="rect">
            <a:avLst/>
          </a:prstGeom>
        </p:spPr>
        <p:txBody>
          <a:bodyPr/>
          <a:lstStyle/>
          <a:p>
            <a:pPr lvl="0" marL="370331" indent="-370331" defTabSz="473201">
              <a:spcBef>
                <a:spcPts val="3400"/>
              </a:spcBef>
              <a:defRPr sz="1800">
                <a:solidFill>
                  <a:srgbClr val="000000"/>
                </a:solidFill>
              </a:defRPr>
            </a:pPr>
            <a:r>
              <a:rPr sz="3078">
                <a:solidFill>
                  <a:srgbClr val="FFFFFF"/>
                </a:solidFill>
              </a:rPr>
              <a:t>Do define the business goals and how a project will benefit the organization.</a:t>
            </a:r>
            <a:endParaRPr sz="3078">
              <a:solidFill>
                <a:srgbClr val="FFFFFF"/>
              </a:solidFill>
            </a:endParaRPr>
          </a:p>
          <a:p>
            <a:pPr lvl="0" marL="370331" indent="-370331" defTabSz="473201">
              <a:spcBef>
                <a:spcPts val="3400"/>
              </a:spcBef>
              <a:defRPr sz="1800">
                <a:solidFill>
                  <a:srgbClr val="000000"/>
                </a:solidFill>
              </a:defRPr>
            </a:pPr>
            <a:r>
              <a:rPr sz="3078">
                <a:solidFill>
                  <a:srgbClr val="FFFFFF"/>
                </a:solidFill>
              </a:rPr>
              <a:t>Do survey or have conversations with current or expected users.</a:t>
            </a:r>
            <a:endParaRPr sz="3078">
              <a:solidFill>
                <a:srgbClr val="FFFFFF"/>
              </a:solidFill>
            </a:endParaRPr>
          </a:p>
          <a:p>
            <a:pPr lvl="0" marL="370331" indent="-370331" defTabSz="473201">
              <a:spcBef>
                <a:spcPts val="3400"/>
              </a:spcBef>
              <a:defRPr sz="1800">
                <a:solidFill>
                  <a:srgbClr val="000000"/>
                </a:solidFill>
              </a:defRPr>
            </a:pPr>
            <a:r>
              <a:rPr sz="3078">
                <a:solidFill>
                  <a:srgbClr val="FFFFFF"/>
                </a:solidFill>
              </a:rPr>
              <a:t>Do Research, Research, Research and analyze.</a:t>
            </a:r>
            <a:endParaRPr sz="3078">
              <a:solidFill>
                <a:srgbClr val="FFFFFF"/>
              </a:solidFill>
            </a:endParaRPr>
          </a:p>
          <a:p>
            <a:pPr lvl="0" marL="370331" indent="-370331" defTabSz="473201">
              <a:spcBef>
                <a:spcPts val="3400"/>
              </a:spcBef>
              <a:defRPr sz="1800">
                <a:solidFill>
                  <a:srgbClr val="000000"/>
                </a:solidFill>
              </a:defRPr>
            </a:pPr>
            <a:r>
              <a:rPr sz="3078">
                <a:solidFill>
                  <a:srgbClr val="FFFFFF"/>
                </a:solidFill>
              </a:rPr>
              <a:t>Do reconcile research with user’s needs</a:t>
            </a:r>
          </a:p>
        </p:txBody>
      </p:sp>
      <p:sp>
        <p:nvSpPr>
          <p:cNvPr id="185" name="Shape 185"/>
          <p:cNvSpPr/>
          <p:nvPr/>
        </p:nvSpPr>
        <p:spPr>
          <a:xfrm>
            <a:off x="889000" y="2597150"/>
            <a:ext cx="5373539"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47472" indent="-347472" algn="l" defTabSz="443991">
              <a:spcBef>
                <a:spcPts val="3100"/>
              </a:spcBef>
              <a:buSzPct val="75000"/>
              <a:buChar char="•"/>
              <a:defRPr sz="1800">
                <a:solidFill>
                  <a:srgbClr val="000000"/>
                </a:solidFill>
              </a:defRPr>
            </a:pPr>
            <a:r>
              <a:rPr sz="2888">
                <a:solidFill>
                  <a:srgbClr val="FFFFFF"/>
                </a:solidFill>
              </a:rPr>
              <a:t>Don’t gloss over the big picture and how the project fit’s into the business strategy</a:t>
            </a:r>
            <a:endParaRPr sz="2888">
              <a:solidFill>
                <a:srgbClr val="FFFFFF"/>
              </a:solidFill>
            </a:endParaRPr>
          </a:p>
          <a:p>
            <a:pPr lvl="0" marL="347472" indent="-347472" algn="l" defTabSz="443991">
              <a:spcBef>
                <a:spcPts val="3100"/>
              </a:spcBef>
              <a:buSzPct val="75000"/>
              <a:buChar char="•"/>
              <a:defRPr sz="1800">
                <a:solidFill>
                  <a:srgbClr val="000000"/>
                </a:solidFill>
              </a:defRPr>
            </a:pPr>
            <a:r>
              <a:rPr sz="2888">
                <a:solidFill>
                  <a:srgbClr val="FFFFFF"/>
                </a:solidFill>
              </a:rPr>
              <a:t>Don’t ignore the end users.</a:t>
            </a:r>
            <a:endParaRPr sz="2888">
              <a:solidFill>
                <a:srgbClr val="FFFFFF"/>
              </a:solidFill>
            </a:endParaRPr>
          </a:p>
          <a:p>
            <a:pPr lvl="0" marL="347472" indent="-347472" algn="l" defTabSz="443991">
              <a:spcBef>
                <a:spcPts val="3100"/>
              </a:spcBef>
              <a:buSzPct val="75000"/>
              <a:buChar char="•"/>
              <a:defRPr sz="1800">
                <a:solidFill>
                  <a:srgbClr val="000000"/>
                </a:solidFill>
              </a:defRPr>
            </a:pPr>
            <a:r>
              <a:rPr sz="2888">
                <a:solidFill>
                  <a:srgbClr val="FFFFFF"/>
                </a:solidFill>
              </a:rPr>
              <a:t>Don’t plan with out a basic set of data and make conjectures</a:t>
            </a:r>
            <a:endParaRPr sz="2888">
              <a:solidFill>
                <a:srgbClr val="FFFFFF"/>
              </a:solidFill>
            </a:endParaRPr>
          </a:p>
          <a:p>
            <a:pPr lvl="0" marL="347472" indent="-347472" algn="l" defTabSz="443991">
              <a:spcBef>
                <a:spcPts val="3100"/>
              </a:spcBef>
              <a:buSzPct val="75000"/>
              <a:buChar char="•"/>
              <a:defRPr sz="1800">
                <a:solidFill>
                  <a:srgbClr val="000000"/>
                </a:solidFill>
              </a:defRPr>
            </a:pPr>
            <a:r>
              <a:rPr sz="2888">
                <a:solidFill>
                  <a:srgbClr val="FFFFFF"/>
                </a:solidFill>
              </a:rPr>
              <a:t>Don’t use research for user’s needs, but rather just business / marketing objectives</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lvl="0">
              <a:defRPr sz="1800">
                <a:solidFill>
                  <a:srgbClr val="000000"/>
                </a:solidFill>
              </a:defRPr>
            </a:pPr>
            <a:r>
              <a:rPr sz="8000">
                <a:solidFill>
                  <a:srgbClr val="FFFFFF"/>
                </a:solidFill>
              </a:rPr>
              <a:t>Design</a:t>
            </a:r>
          </a:p>
        </p:txBody>
      </p:sp>
      <p:sp>
        <p:nvSpPr>
          <p:cNvPr id="188" name="Shape 188"/>
          <p:cNvSpPr/>
          <p:nvPr>
            <p:ph type="body" idx="1"/>
          </p:nvPr>
        </p:nvSpPr>
        <p:spPr>
          <a:xfrm>
            <a:off x="952500" y="2590800"/>
            <a:ext cx="5373837" cy="6286500"/>
          </a:xfrm>
          <a:prstGeom prst="rect">
            <a:avLst/>
          </a:prstGeom>
        </p:spPr>
        <p:txBody>
          <a:bodyPr/>
          <a:lstStyle/>
          <a:p>
            <a:pPr lvl="0" marL="347472" indent="-347472" defTabSz="443991">
              <a:spcBef>
                <a:spcPts val="3100"/>
              </a:spcBef>
              <a:defRPr sz="1800">
                <a:solidFill>
                  <a:srgbClr val="000000"/>
                </a:solidFill>
              </a:defRPr>
            </a:pPr>
            <a:r>
              <a:rPr sz="2888">
                <a:solidFill>
                  <a:srgbClr val="FFFFFF"/>
                </a:solidFill>
              </a:rPr>
              <a:t>Don’t try to do design in one big ball or huge process</a:t>
            </a:r>
            <a:endParaRPr sz="2888">
              <a:solidFill>
                <a:srgbClr val="FFFFFF"/>
              </a:solidFill>
            </a:endParaRPr>
          </a:p>
          <a:p>
            <a:pPr lvl="1" marL="694944" indent="-347472" defTabSz="443991">
              <a:spcBef>
                <a:spcPts val="3100"/>
              </a:spcBef>
              <a:defRPr sz="1800">
                <a:solidFill>
                  <a:srgbClr val="000000"/>
                </a:solidFill>
              </a:defRPr>
            </a:pPr>
            <a:r>
              <a:rPr sz="2888">
                <a:solidFill>
                  <a:srgbClr val="FFFFFF"/>
                </a:solidFill>
              </a:rPr>
              <a:t>Don’t let visual design lead IA</a:t>
            </a:r>
            <a:endParaRPr sz="2888">
              <a:solidFill>
                <a:srgbClr val="FFFFFF"/>
              </a:solidFill>
            </a:endParaRPr>
          </a:p>
          <a:p>
            <a:pPr lvl="1" marL="694944" indent="-347472" defTabSz="443991">
              <a:spcBef>
                <a:spcPts val="3100"/>
              </a:spcBef>
              <a:defRPr sz="1800">
                <a:solidFill>
                  <a:srgbClr val="000000"/>
                </a:solidFill>
              </a:defRPr>
            </a:pPr>
            <a:r>
              <a:rPr sz="2888">
                <a:solidFill>
                  <a:srgbClr val="FFFFFF"/>
                </a:solidFill>
              </a:rPr>
              <a:t>Don’t discount Wireframes </a:t>
            </a:r>
            <a:endParaRPr sz="2888">
              <a:solidFill>
                <a:srgbClr val="FFFFFF"/>
              </a:solidFill>
            </a:endParaRPr>
          </a:p>
          <a:p>
            <a:pPr lvl="1" marL="694944" indent="-347472" defTabSz="443991">
              <a:spcBef>
                <a:spcPts val="3100"/>
              </a:spcBef>
              <a:defRPr sz="1800">
                <a:solidFill>
                  <a:srgbClr val="000000"/>
                </a:solidFill>
              </a:defRPr>
            </a:pPr>
            <a:r>
              <a:rPr sz="2888">
                <a:solidFill>
                  <a:srgbClr val="FFFFFF"/>
                </a:solidFill>
              </a:rPr>
              <a:t>Don’t focus entirely on Design &amp; Branding</a:t>
            </a:r>
            <a:br>
              <a:rPr sz="2888">
                <a:solidFill>
                  <a:srgbClr val="FFFFFF"/>
                </a:solidFill>
              </a:rPr>
            </a:br>
            <a:endParaRPr sz="2888">
              <a:solidFill>
                <a:srgbClr val="FFFFFF"/>
              </a:solidFill>
            </a:endParaRPr>
          </a:p>
          <a:p>
            <a:pPr lvl="0" marL="347472" indent="-347472" defTabSz="443991">
              <a:spcBef>
                <a:spcPts val="3100"/>
              </a:spcBef>
              <a:defRPr sz="1800">
                <a:solidFill>
                  <a:srgbClr val="000000"/>
                </a:solidFill>
              </a:defRPr>
            </a:pPr>
            <a:r>
              <a:rPr sz="2888">
                <a:solidFill>
                  <a:srgbClr val="FFFFFF"/>
                </a:solidFill>
              </a:rPr>
              <a:t>Don’t start each new page design from scratch</a:t>
            </a:r>
          </a:p>
        </p:txBody>
      </p:sp>
      <p:sp>
        <p:nvSpPr>
          <p:cNvPr id="189" name="Shape 189"/>
          <p:cNvSpPr/>
          <p:nvPr/>
        </p:nvSpPr>
        <p:spPr>
          <a:xfrm>
            <a:off x="6946900" y="2590800"/>
            <a:ext cx="5373837"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20039" indent="-320039" algn="l" defTabSz="408940">
              <a:spcBef>
                <a:spcPts val="2900"/>
              </a:spcBef>
              <a:buSzPct val="75000"/>
              <a:buChar char="•"/>
              <a:defRPr sz="1800">
                <a:solidFill>
                  <a:srgbClr val="000000"/>
                </a:solidFill>
              </a:defRPr>
            </a:pPr>
            <a:r>
              <a:rPr sz="2660">
                <a:solidFill>
                  <a:srgbClr val="FFFFFF"/>
                </a:solidFill>
              </a:rPr>
              <a:t>Do divide each part of the design into separate actions. </a:t>
            </a:r>
            <a:endParaRPr sz="2660">
              <a:solidFill>
                <a:srgbClr val="FFFFFF"/>
              </a:solidFill>
            </a:endParaRPr>
          </a:p>
          <a:p>
            <a:pPr lvl="1" marL="640079" indent="-320039" algn="l" defTabSz="408940">
              <a:spcBef>
                <a:spcPts val="2900"/>
              </a:spcBef>
              <a:buSzPct val="75000"/>
              <a:buChar char="•"/>
              <a:defRPr sz="1800">
                <a:solidFill>
                  <a:srgbClr val="000000"/>
                </a:solidFill>
              </a:defRPr>
            </a:pPr>
            <a:r>
              <a:rPr sz="2660">
                <a:solidFill>
                  <a:srgbClr val="FFFFFF"/>
                </a:solidFill>
              </a:rPr>
              <a:t>Information Architecture</a:t>
            </a:r>
            <a:endParaRPr sz="2660">
              <a:solidFill>
                <a:srgbClr val="FFFFFF"/>
              </a:solidFill>
            </a:endParaRPr>
          </a:p>
          <a:p>
            <a:pPr lvl="1" marL="640079" indent="-320039" algn="l" defTabSz="408940">
              <a:spcBef>
                <a:spcPts val="2900"/>
              </a:spcBef>
              <a:buSzPct val="75000"/>
              <a:buChar char="•"/>
              <a:defRPr sz="1800">
                <a:solidFill>
                  <a:srgbClr val="000000"/>
                </a:solidFill>
              </a:defRPr>
            </a:pPr>
            <a:r>
              <a:rPr sz="2660">
                <a:solidFill>
                  <a:srgbClr val="FFFFFF"/>
                </a:solidFill>
              </a:rPr>
              <a:t>Wireframes </a:t>
            </a:r>
            <a:endParaRPr sz="2660">
              <a:solidFill>
                <a:srgbClr val="FFFFFF"/>
              </a:solidFill>
            </a:endParaRPr>
          </a:p>
          <a:p>
            <a:pPr lvl="1" marL="640079" indent="-320039" algn="l" defTabSz="408940">
              <a:spcBef>
                <a:spcPts val="2900"/>
              </a:spcBef>
              <a:buSzPct val="75000"/>
              <a:buChar char="•"/>
              <a:defRPr sz="1800">
                <a:solidFill>
                  <a:srgbClr val="000000"/>
                </a:solidFill>
              </a:defRPr>
            </a:pPr>
            <a:r>
              <a:rPr sz="2660">
                <a:solidFill>
                  <a:srgbClr val="FFFFFF"/>
                </a:solidFill>
              </a:rPr>
              <a:t>Design &amp; Branding</a:t>
            </a:r>
            <a:endParaRPr sz="2660">
              <a:solidFill>
                <a:srgbClr val="FFFFFF"/>
              </a:solidFill>
            </a:endParaRPr>
          </a:p>
          <a:p>
            <a:pPr lvl="1" marL="640079" indent="-320039" algn="l" defTabSz="408940">
              <a:spcBef>
                <a:spcPts val="2900"/>
              </a:spcBef>
              <a:buSzPct val="75000"/>
              <a:buChar char="•"/>
              <a:defRPr sz="1800">
                <a:solidFill>
                  <a:srgbClr val="000000"/>
                </a:solidFill>
              </a:defRPr>
            </a:pPr>
            <a:r>
              <a:rPr sz="2660">
                <a:solidFill>
                  <a:srgbClr val="FFFFFF"/>
                </a:solidFill>
              </a:rPr>
              <a:t>Reconcile these phases if necessary</a:t>
            </a:r>
            <a:endParaRPr sz="2660">
              <a:solidFill>
                <a:srgbClr val="FFFFFF"/>
              </a:solidFill>
            </a:endParaRPr>
          </a:p>
          <a:p>
            <a:pPr lvl="0" marL="320039" indent="-320039" algn="l" defTabSz="408940">
              <a:spcBef>
                <a:spcPts val="2900"/>
              </a:spcBef>
              <a:buSzPct val="75000"/>
              <a:buChar char="•"/>
              <a:defRPr sz="1800">
                <a:solidFill>
                  <a:srgbClr val="000000"/>
                </a:solidFill>
              </a:defRPr>
            </a:pPr>
            <a:r>
              <a:rPr sz="2660">
                <a:solidFill>
                  <a:srgbClr val="FFFFFF"/>
                </a:solidFill>
              </a:rPr>
              <a:t>Do these steps in parallel</a:t>
            </a:r>
            <a:endParaRPr sz="2660">
              <a:solidFill>
                <a:srgbClr val="FFFFFF"/>
              </a:solidFill>
            </a:endParaRPr>
          </a:p>
          <a:p>
            <a:pPr lvl="0" marL="320039" indent="-320039" algn="l" defTabSz="408940">
              <a:spcBef>
                <a:spcPts val="2900"/>
              </a:spcBef>
              <a:buSzPct val="75000"/>
              <a:buChar char="•"/>
              <a:defRPr sz="1800">
                <a:solidFill>
                  <a:srgbClr val="000000"/>
                </a:solidFill>
              </a:defRPr>
            </a:pPr>
            <a:r>
              <a:rPr sz="2660">
                <a:solidFill>
                  <a:srgbClr val="FFFFFF"/>
                </a:solidFill>
              </a:rPr>
              <a:t>Do Create a digital style guide once the design is viable.</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sz="1800">
                <a:solidFill>
                  <a:srgbClr val="000000"/>
                </a:solidFill>
              </a:defRPr>
            </a:pPr>
            <a:r>
              <a:rPr sz="8000">
                <a:solidFill>
                  <a:srgbClr val="FFFFFF"/>
                </a:solidFill>
              </a:rPr>
              <a:t>Failure</a:t>
            </a:r>
          </a:p>
        </p:txBody>
      </p:sp>
      <p:sp>
        <p:nvSpPr>
          <p:cNvPr id="46" name="Shape 46"/>
          <p:cNvSpPr/>
          <p:nvPr>
            <p:ph type="body" idx="1"/>
          </p:nvPr>
        </p:nvSpPr>
        <p:spPr>
          <a:prstGeom prst="rect">
            <a:avLst/>
          </a:prstGeom>
        </p:spPr>
        <p:txBody>
          <a:bodyPr/>
          <a:lstStyle/>
          <a:p>
            <a:pPr lvl="0">
              <a:defRPr sz="1800">
                <a:solidFill>
                  <a:srgbClr val="000000"/>
                </a:solidFill>
              </a:defRPr>
            </a:pPr>
            <a:r>
              <a:rPr sz="3800">
                <a:solidFill>
                  <a:srgbClr val="FFFFFF"/>
                </a:solidFill>
              </a:rPr>
              <a:t>Why do web projects fail?</a:t>
            </a:r>
            <a:endParaRPr sz="3800">
              <a:solidFill>
                <a:srgbClr val="FFFFFF"/>
              </a:solidFill>
            </a:endParaRPr>
          </a:p>
          <a:p>
            <a:pPr lvl="0">
              <a:defRPr sz="1800">
                <a:solidFill>
                  <a:srgbClr val="000000"/>
                </a:solidFill>
              </a:defRPr>
            </a:pPr>
            <a:r>
              <a:rPr sz="3800">
                <a:solidFill>
                  <a:srgbClr val="FFFFFF"/>
                </a:solidFill>
              </a:rPr>
              <a:t>Why does failure happen?</a:t>
            </a:r>
            <a:endParaRPr sz="3800">
              <a:solidFill>
                <a:srgbClr val="FFFFFF"/>
              </a:solidFill>
            </a:endParaRPr>
          </a:p>
          <a:p>
            <a:pPr lvl="0">
              <a:defRPr sz="1800">
                <a:solidFill>
                  <a:srgbClr val="000000"/>
                </a:solidFill>
              </a:defRPr>
            </a:pPr>
            <a:r>
              <a:rPr sz="3800">
                <a:solidFill>
                  <a:srgbClr val="FFFFFF"/>
                </a:solidFill>
              </a:rPr>
              <a:t>How do we mitigate failure?</a:t>
            </a:r>
            <a:endParaRPr sz="3800">
              <a:solidFill>
                <a:srgbClr val="FFFFFF"/>
              </a:solidFill>
            </a:endParaRPr>
          </a:p>
          <a:p>
            <a:pPr lvl="0">
              <a:defRPr sz="1800">
                <a:solidFill>
                  <a:srgbClr val="000000"/>
                </a:solidFill>
              </a:defRPr>
            </a:pPr>
            <a:r>
              <a:rPr sz="3800">
                <a:solidFill>
                  <a:srgbClr val="FFFFFF"/>
                </a:solidFill>
              </a:rPr>
              <a:t>How do these apply to web projects?</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xfrm>
            <a:off x="952500" y="412750"/>
            <a:ext cx="11099800" cy="2120900"/>
          </a:xfrm>
          <a:prstGeom prst="rect">
            <a:avLst/>
          </a:prstGeom>
        </p:spPr>
        <p:txBody>
          <a:bodyPr/>
          <a:lstStyle/>
          <a:p>
            <a:pPr lvl="0">
              <a:defRPr sz="1800">
                <a:solidFill>
                  <a:srgbClr val="000000"/>
                </a:solidFill>
              </a:defRPr>
            </a:pPr>
            <a:r>
              <a:rPr sz="8000">
                <a:solidFill>
                  <a:srgbClr val="FFFFFF"/>
                </a:solidFill>
              </a:rPr>
              <a:t>Build</a:t>
            </a:r>
          </a:p>
        </p:txBody>
      </p:sp>
      <p:sp>
        <p:nvSpPr>
          <p:cNvPr id="192" name="Shape 192"/>
          <p:cNvSpPr/>
          <p:nvPr>
            <p:ph type="body" idx="1"/>
          </p:nvPr>
        </p:nvSpPr>
        <p:spPr>
          <a:xfrm>
            <a:off x="952500" y="2590800"/>
            <a:ext cx="5302945" cy="6286500"/>
          </a:xfrm>
          <a:prstGeom prst="rect">
            <a:avLst/>
          </a:prstGeom>
        </p:spPr>
        <p:txBody>
          <a:bodyPr/>
          <a:lstStyle/>
          <a:p>
            <a:pPr lvl="0" marL="420623" indent="-420623" defTabSz="537463">
              <a:spcBef>
                <a:spcPts val="3800"/>
              </a:spcBef>
              <a:defRPr sz="1800">
                <a:solidFill>
                  <a:srgbClr val="000000"/>
                </a:solidFill>
              </a:defRPr>
            </a:pPr>
            <a:r>
              <a:rPr sz="3496">
                <a:solidFill>
                  <a:srgbClr val="FFFFFF"/>
                </a:solidFill>
              </a:rPr>
              <a:t>Don’t wait until planning is on 100% done. </a:t>
            </a:r>
            <a:endParaRPr sz="3496">
              <a:solidFill>
                <a:srgbClr val="FFFFFF"/>
              </a:solidFill>
            </a:endParaRPr>
          </a:p>
          <a:p>
            <a:pPr lvl="0" marL="420623" indent="-420623" defTabSz="537463">
              <a:spcBef>
                <a:spcPts val="3800"/>
              </a:spcBef>
              <a:defRPr sz="1800">
                <a:solidFill>
                  <a:srgbClr val="000000"/>
                </a:solidFill>
              </a:defRPr>
            </a:pPr>
            <a:r>
              <a:rPr sz="3496">
                <a:solidFill>
                  <a:srgbClr val="FFFFFF"/>
                </a:solidFill>
              </a:rPr>
              <a:t>Don’t put more emphasis on the build than the design</a:t>
            </a:r>
            <a:endParaRPr sz="3496">
              <a:solidFill>
                <a:srgbClr val="FFFFFF"/>
              </a:solidFill>
            </a:endParaRPr>
          </a:p>
          <a:p>
            <a:pPr lvl="0" marL="420623" indent="-420623" defTabSz="537463">
              <a:spcBef>
                <a:spcPts val="3800"/>
              </a:spcBef>
              <a:defRPr sz="1800">
                <a:solidFill>
                  <a:srgbClr val="000000"/>
                </a:solidFill>
              </a:defRPr>
            </a:pPr>
            <a:r>
              <a:rPr sz="3496">
                <a:solidFill>
                  <a:srgbClr val="FFFFFF"/>
                </a:solidFill>
              </a:rPr>
              <a:t>Don’t rely on infrequent milestones and status updates to show the product</a:t>
            </a:r>
          </a:p>
        </p:txBody>
      </p:sp>
      <p:sp>
        <p:nvSpPr>
          <p:cNvPr id="193" name="Shape 193"/>
          <p:cNvSpPr/>
          <p:nvPr/>
        </p:nvSpPr>
        <p:spPr>
          <a:xfrm>
            <a:off x="6705600" y="2590800"/>
            <a:ext cx="5302945"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70331" indent="-370331" algn="l" defTabSz="473201">
              <a:spcBef>
                <a:spcPts val="3400"/>
              </a:spcBef>
              <a:buSzPct val="75000"/>
              <a:buChar char="•"/>
              <a:defRPr sz="1800">
                <a:solidFill>
                  <a:srgbClr val="000000"/>
                </a:solidFill>
              </a:defRPr>
            </a:pPr>
            <a:r>
              <a:rPr sz="3078">
                <a:solidFill>
                  <a:srgbClr val="FFFFFF"/>
                </a:solidFill>
              </a:rPr>
              <a:t>Do start the website build as soon as the design &amp; function is minimally viable.</a:t>
            </a:r>
            <a:endParaRPr sz="3078">
              <a:solidFill>
                <a:srgbClr val="FFFFFF"/>
              </a:solidFill>
            </a:endParaRPr>
          </a:p>
          <a:p>
            <a:pPr lvl="0" marL="370331" indent="-370331" algn="l" defTabSz="473201">
              <a:spcBef>
                <a:spcPts val="3400"/>
              </a:spcBef>
              <a:buSzPct val="75000"/>
              <a:buChar char="•"/>
              <a:defRPr sz="1800">
                <a:solidFill>
                  <a:srgbClr val="000000"/>
                </a:solidFill>
              </a:defRPr>
            </a:pPr>
            <a:r>
              <a:rPr sz="3078">
                <a:solidFill>
                  <a:srgbClr val="FFFFFF"/>
                </a:solidFill>
              </a:rPr>
              <a:t>Do try to equalize the design and planning velocity to match or outpace build velocity</a:t>
            </a:r>
            <a:endParaRPr sz="3078">
              <a:solidFill>
                <a:srgbClr val="FFFFFF"/>
              </a:solidFill>
            </a:endParaRPr>
          </a:p>
          <a:p>
            <a:pPr lvl="0" marL="370331" indent="-370331" algn="l" defTabSz="473201">
              <a:spcBef>
                <a:spcPts val="3400"/>
              </a:spcBef>
              <a:buSzPct val="75000"/>
              <a:buChar char="•"/>
              <a:defRPr sz="1800">
                <a:solidFill>
                  <a:srgbClr val="000000"/>
                </a:solidFill>
              </a:defRPr>
            </a:pPr>
            <a:r>
              <a:rPr sz="3078">
                <a:solidFill>
                  <a:srgbClr val="FFFFFF"/>
                </a:solidFill>
              </a:rPr>
              <a:t>Do demo every iteration whether internal or external to confirm the planning &amp; design.</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xfrm>
            <a:off x="952500" y="412750"/>
            <a:ext cx="11099800" cy="2120900"/>
          </a:xfrm>
          <a:prstGeom prst="rect">
            <a:avLst/>
          </a:prstGeom>
        </p:spPr>
        <p:txBody>
          <a:bodyPr/>
          <a:lstStyle/>
          <a:p>
            <a:pPr lvl="0">
              <a:defRPr sz="1800">
                <a:solidFill>
                  <a:srgbClr val="000000"/>
                </a:solidFill>
              </a:defRPr>
            </a:pPr>
            <a:r>
              <a:rPr sz="8000">
                <a:solidFill>
                  <a:srgbClr val="FFFFFF"/>
                </a:solidFill>
              </a:rPr>
              <a:t>Deploy</a:t>
            </a:r>
          </a:p>
        </p:txBody>
      </p:sp>
      <p:sp>
        <p:nvSpPr>
          <p:cNvPr id="196" name="Shape 196"/>
          <p:cNvSpPr/>
          <p:nvPr>
            <p:ph type="body" idx="1"/>
          </p:nvPr>
        </p:nvSpPr>
        <p:spPr>
          <a:xfrm>
            <a:off x="952500" y="2590800"/>
            <a:ext cx="5302945" cy="6286500"/>
          </a:xfrm>
          <a:prstGeom prst="rect">
            <a:avLst/>
          </a:prstGeom>
        </p:spPr>
        <p:txBody>
          <a:bodyPr/>
          <a:lstStyle/>
          <a:p>
            <a:pPr lvl="0">
              <a:defRPr sz="1800">
                <a:solidFill>
                  <a:srgbClr val="000000"/>
                </a:solidFill>
              </a:defRPr>
            </a:pPr>
            <a:r>
              <a:rPr sz="3800">
                <a:solidFill>
                  <a:srgbClr val="FFFFFF"/>
                </a:solidFill>
              </a:rPr>
              <a:t>Don’t deploy infrequently</a:t>
            </a:r>
            <a:endParaRPr sz="3800">
              <a:solidFill>
                <a:srgbClr val="FFFFFF"/>
              </a:solidFill>
            </a:endParaRPr>
          </a:p>
          <a:p>
            <a:pPr lvl="0">
              <a:defRPr sz="1800">
                <a:solidFill>
                  <a:srgbClr val="000000"/>
                </a:solidFill>
              </a:defRPr>
            </a:pPr>
            <a:r>
              <a:rPr sz="3800">
                <a:solidFill>
                  <a:srgbClr val="FFFFFF"/>
                </a:solidFill>
              </a:rPr>
              <a:t>Don’t focus on making deployments easier</a:t>
            </a:r>
            <a:endParaRPr sz="3800">
              <a:solidFill>
                <a:srgbClr val="FFFFFF"/>
              </a:solidFill>
            </a:endParaRPr>
          </a:p>
          <a:p>
            <a:pPr lvl="0">
              <a:defRPr sz="1800">
                <a:solidFill>
                  <a:srgbClr val="000000"/>
                </a:solidFill>
              </a:defRPr>
            </a:pPr>
            <a:r>
              <a:rPr sz="3800">
                <a:solidFill>
                  <a:srgbClr val="FFFFFF"/>
                </a:solidFill>
              </a:rPr>
              <a:t>Don’t let the technical team drive the deployment</a:t>
            </a:r>
          </a:p>
        </p:txBody>
      </p:sp>
      <p:sp>
        <p:nvSpPr>
          <p:cNvPr id="197" name="Shape 197"/>
          <p:cNvSpPr/>
          <p:nvPr/>
        </p:nvSpPr>
        <p:spPr>
          <a:xfrm>
            <a:off x="6705600" y="2590800"/>
            <a:ext cx="5302945"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356615" indent="-356615" algn="l" defTabSz="455675">
              <a:spcBef>
                <a:spcPts val="3200"/>
              </a:spcBef>
              <a:buSzPct val="75000"/>
              <a:buChar char="•"/>
              <a:defRPr sz="1800">
                <a:solidFill>
                  <a:srgbClr val="000000"/>
                </a:solidFill>
              </a:defRPr>
            </a:pPr>
            <a:r>
              <a:rPr sz="2964">
                <a:solidFill>
                  <a:srgbClr val="FFFFFF"/>
                </a:solidFill>
              </a:rPr>
              <a:t>Do deploy as soon as features are ready - continuous deployments</a:t>
            </a:r>
            <a:endParaRPr sz="2964">
              <a:solidFill>
                <a:srgbClr val="FFFFFF"/>
              </a:solidFill>
            </a:endParaRPr>
          </a:p>
          <a:p>
            <a:pPr lvl="0" marL="356615" indent="-356615" algn="l" defTabSz="455675">
              <a:spcBef>
                <a:spcPts val="3200"/>
              </a:spcBef>
              <a:buSzPct val="75000"/>
              <a:buChar char="•"/>
              <a:defRPr sz="1800">
                <a:solidFill>
                  <a:srgbClr val="000000"/>
                </a:solidFill>
              </a:defRPr>
            </a:pPr>
            <a:r>
              <a:rPr sz="2964">
                <a:solidFill>
                  <a:srgbClr val="FFFFFF"/>
                </a:solidFill>
              </a:rPr>
              <a:t>Do automate as many things as possible to eliminate human error - even if there is not a time ROI</a:t>
            </a:r>
            <a:endParaRPr sz="2964">
              <a:solidFill>
                <a:srgbClr val="FFFFFF"/>
              </a:solidFill>
            </a:endParaRPr>
          </a:p>
          <a:p>
            <a:pPr lvl="0" marL="356615" indent="-356615" algn="l" defTabSz="455675">
              <a:spcBef>
                <a:spcPts val="3200"/>
              </a:spcBef>
              <a:buSzPct val="75000"/>
              <a:buChar char="•"/>
              <a:defRPr sz="1800">
                <a:solidFill>
                  <a:srgbClr val="000000"/>
                </a:solidFill>
              </a:defRPr>
            </a:pPr>
            <a:r>
              <a:rPr sz="2964">
                <a:solidFill>
                  <a:srgbClr val="FFFFFF"/>
                </a:solidFill>
              </a:rPr>
              <a:t>Do let the product / business owners drive feature deployments when ready</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p>
            <a:pPr lvl="0">
              <a:defRPr sz="1800">
                <a:solidFill>
                  <a:srgbClr val="000000"/>
                </a:solidFill>
              </a:defRPr>
            </a:pPr>
            <a:r>
              <a:rPr sz="8000">
                <a:solidFill>
                  <a:srgbClr val="FFFFFF"/>
                </a:solidFill>
              </a:rPr>
              <a:t>Embrace it</a:t>
            </a:r>
          </a:p>
        </p:txBody>
      </p:sp>
      <p:sp>
        <p:nvSpPr>
          <p:cNvPr id="200" name="Shape 200"/>
          <p:cNvSpPr/>
          <p:nvPr>
            <p:ph type="body" idx="1"/>
          </p:nvPr>
        </p:nvSpPr>
        <p:spPr>
          <a:xfrm>
            <a:off x="952500" y="2597150"/>
            <a:ext cx="11099800" cy="6286500"/>
          </a:xfrm>
          <a:prstGeom prst="rect">
            <a:avLst/>
          </a:prstGeom>
        </p:spPr>
        <p:txBody>
          <a:bodyPr/>
          <a:lstStyle/>
          <a:p>
            <a:pPr lvl="0" marL="411479" indent="-411479" defTabSz="525779">
              <a:spcBef>
                <a:spcPts val="3700"/>
              </a:spcBef>
              <a:defRPr sz="1800">
                <a:solidFill>
                  <a:srgbClr val="000000"/>
                </a:solidFill>
              </a:defRPr>
            </a:pPr>
            <a:r>
              <a:rPr sz="3420">
                <a:solidFill>
                  <a:srgbClr val="FFFFFF"/>
                </a:solidFill>
              </a:rPr>
              <a:t>Embrace change &amp; Redefine failure</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Communicate more often than you think is necessary</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Check your assumptions against the data — feedback.</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Look for errors &amp; bias in your mental model and conclusions.</a:t>
            </a:r>
            <a:endParaRPr sz="3420">
              <a:solidFill>
                <a:srgbClr val="FFFFFF"/>
              </a:solidFill>
            </a:endParaRPr>
          </a:p>
          <a:p>
            <a:pPr lvl="0" marL="411479" indent="-411479" defTabSz="525779">
              <a:spcBef>
                <a:spcPts val="3700"/>
              </a:spcBef>
              <a:defRPr sz="1800">
                <a:solidFill>
                  <a:srgbClr val="000000"/>
                </a:solidFill>
              </a:defRPr>
            </a:pPr>
            <a:r>
              <a:rPr sz="3420">
                <a:solidFill>
                  <a:srgbClr val="FFFFFF"/>
                </a:solidFill>
              </a:rPr>
              <a:t>Make small changes to your workflow using feedback loops.</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lvl="0">
              <a:defRPr sz="1800">
                <a:solidFill>
                  <a:srgbClr val="000000"/>
                </a:solidFill>
              </a:defRPr>
            </a:pPr>
            <a:r>
              <a:rPr sz="8000">
                <a:solidFill>
                  <a:srgbClr val="FFFFFF"/>
                </a:solidFill>
              </a:rPr>
              <a:t>Thank You</a:t>
            </a:r>
          </a:p>
        </p:txBody>
      </p:sp>
      <p:pic>
        <p:nvPicPr>
          <p:cNvPr id="203" name="drupalcorn.png"/>
          <p:cNvPicPr/>
          <p:nvPr/>
        </p:nvPicPr>
        <p:blipFill>
          <a:blip r:embed="rId2">
            <a:extLst/>
          </a:blip>
          <a:stretch>
            <a:fillRect/>
          </a:stretch>
        </p:blipFill>
        <p:spPr>
          <a:xfrm>
            <a:off x="5886450" y="3581747"/>
            <a:ext cx="1231900" cy="1460501"/>
          </a:xfrm>
          <a:prstGeom prst="rect">
            <a:avLst/>
          </a:prstGeom>
          <a:ln w="12700">
            <a:miter lim="400000"/>
          </a:ln>
        </p:spPr>
      </p:pic>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p>
            <a:pPr lvl="0">
              <a:defRPr sz="1800">
                <a:solidFill>
                  <a:srgbClr val="000000"/>
                </a:solidFill>
              </a:defRPr>
            </a:pPr>
            <a:r>
              <a:rPr sz="8000">
                <a:solidFill>
                  <a:srgbClr val="FFFFFF"/>
                </a:solidFill>
              </a:rPr>
              <a:t>Sources</a:t>
            </a:r>
          </a:p>
        </p:txBody>
      </p:sp>
      <p:sp>
        <p:nvSpPr>
          <p:cNvPr id="206" name="Shape 206"/>
          <p:cNvSpPr/>
          <p:nvPr>
            <p:ph type="body" idx="1"/>
          </p:nvPr>
        </p:nvSpPr>
        <p:spPr>
          <a:prstGeom prst="rect">
            <a:avLst/>
          </a:prstGeom>
        </p:spPr>
        <p:txBody>
          <a:bodyPr/>
          <a:lstStyle/>
          <a:p>
            <a:pPr lvl="0" marL="397763" indent="-397763" defTabSz="508254">
              <a:spcBef>
                <a:spcPts val="3600"/>
              </a:spcBef>
              <a:defRPr sz="1800">
                <a:solidFill>
                  <a:srgbClr val="000000"/>
                </a:solidFill>
              </a:defRPr>
            </a:pPr>
            <a:r>
              <a:rPr sz="3306" u="sng">
                <a:solidFill>
                  <a:srgbClr val="FFFFFF"/>
                </a:solidFill>
                <a:hlinkClick r:id="rId2" invalidUrl="" action="" tgtFrame="" tooltip="" history="1" highlightClick="0" endSnd="0"/>
              </a:rPr>
              <a:t>http://spectrum.ieee.org/computing/software/why-software-fails</a:t>
            </a:r>
            <a:endParaRPr sz="3306">
              <a:solidFill>
                <a:srgbClr val="FFFFFF"/>
              </a:solidFill>
            </a:endParaRPr>
          </a:p>
          <a:p>
            <a:pPr lvl="0" marL="397763" indent="-397763" defTabSz="508254">
              <a:spcBef>
                <a:spcPts val="3600"/>
              </a:spcBef>
              <a:defRPr sz="1800">
                <a:solidFill>
                  <a:srgbClr val="000000"/>
                </a:solidFill>
              </a:defRPr>
            </a:pPr>
            <a:r>
              <a:rPr sz="3306" u="sng">
                <a:solidFill>
                  <a:srgbClr val="FFFFFF"/>
                </a:solidFill>
                <a:hlinkClick r:id="rId3" invalidUrl="" action="" tgtFrame="" tooltip="" history="1" highlightClick="0" endSnd="0"/>
              </a:rPr>
              <a:t>http://rationalwiki.org/wiki/List_of_cognitive_biases</a:t>
            </a:r>
            <a:endParaRPr sz="3306">
              <a:solidFill>
                <a:srgbClr val="FFFFFF"/>
              </a:solidFill>
            </a:endParaRPr>
          </a:p>
          <a:p>
            <a:pPr lvl="0" marL="397763" indent="-397763" defTabSz="508254">
              <a:spcBef>
                <a:spcPts val="3600"/>
              </a:spcBef>
              <a:defRPr sz="1800">
                <a:solidFill>
                  <a:srgbClr val="000000"/>
                </a:solidFill>
              </a:defRPr>
            </a:pPr>
            <a:r>
              <a:rPr sz="3306" u="sng">
                <a:solidFill>
                  <a:srgbClr val="FFFFFF"/>
                </a:solidFill>
                <a:hlinkClick r:id="rId4" invalidUrl="" action="" tgtFrame="" tooltip="" history="1" highlightClick="0" endSnd="0"/>
              </a:rPr>
              <a:t>http://en.wikipedia.org/wiki/Type_I_and_type_II_errors</a:t>
            </a:r>
            <a:endParaRPr sz="3306">
              <a:solidFill>
                <a:srgbClr val="FFFFFF"/>
              </a:solidFill>
            </a:endParaRPr>
          </a:p>
          <a:p>
            <a:pPr lvl="0" marL="397763" indent="-397763" defTabSz="508254">
              <a:spcBef>
                <a:spcPts val="3600"/>
              </a:spcBef>
              <a:defRPr sz="1800">
                <a:solidFill>
                  <a:srgbClr val="000000"/>
                </a:solidFill>
              </a:defRPr>
            </a:pPr>
            <a:r>
              <a:rPr sz="3306" u="sng">
                <a:solidFill>
                  <a:srgbClr val="FFFFFF"/>
                </a:solidFill>
                <a:hlinkClick r:id="rId5" invalidUrl="" action="" tgtFrame="" tooltip="" history="1" highlightClick="0" endSnd="0"/>
              </a:rPr>
              <a:t>http://en.wikipedia.org/wiki/Agile_software_development</a:t>
            </a:r>
            <a:endParaRPr sz="3306">
              <a:solidFill>
                <a:srgbClr val="FFFFFF"/>
              </a:solidFill>
            </a:endParaRPr>
          </a:p>
          <a:p>
            <a:pPr lvl="0" marL="397763" indent="-397763" defTabSz="508254">
              <a:spcBef>
                <a:spcPts val="3600"/>
              </a:spcBef>
              <a:defRPr sz="1800">
                <a:solidFill>
                  <a:srgbClr val="000000"/>
                </a:solidFill>
              </a:defRPr>
            </a:pPr>
            <a:r>
              <a:rPr sz="3306" u="sng">
                <a:solidFill>
                  <a:srgbClr val="FFFFFF"/>
                </a:solidFill>
                <a:hlinkClick r:id="rId6" invalidUrl="" action="" tgtFrame="" tooltip="" history="1" highlightClick="0" endSnd="0"/>
              </a:rPr>
              <a:t>http://en.wikipedia.org/wiki/Mental_model</a:t>
            </a:r>
            <a:endParaRPr sz="3306">
              <a:solidFill>
                <a:srgbClr val="FFFFFF"/>
              </a:solidFill>
            </a:endParaR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sz="1800">
                <a:solidFill>
                  <a:srgbClr val="000000"/>
                </a:solidFill>
              </a:defRPr>
            </a:pPr>
            <a:r>
              <a:rPr sz="8000">
                <a:solidFill>
                  <a:srgbClr val="FFFFFF"/>
                </a:solidFill>
              </a:rPr>
              <a:t>Caveat</a:t>
            </a:r>
          </a:p>
        </p:txBody>
      </p:sp>
      <p:sp>
        <p:nvSpPr>
          <p:cNvPr id="49" name="Shape 49"/>
          <p:cNvSpPr/>
          <p:nvPr>
            <p:ph type="body" idx="1"/>
          </p:nvPr>
        </p:nvSpPr>
        <p:spPr>
          <a:prstGeom prst="rect">
            <a:avLst/>
          </a:prstGeom>
        </p:spPr>
        <p:txBody>
          <a:bodyPr/>
          <a:lstStyle/>
          <a:p>
            <a:pPr lvl="0">
              <a:defRPr sz="1800">
                <a:solidFill>
                  <a:srgbClr val="000000"/>
                </a:solidFill>
              </a:defRPr>
            </a:pPr>
            <a:r>
              <a:rPr sz="3800">
                <a:solidFill>
                  <a:srgbClr val="FFFFFF"/>
                </a:solidFill>
              </a:rPr>
              <a:t>Failure is relative to the observer. </a:t>
            </a:r>
            <a:endParaRPr sz="3800">
              <a:solidFill>
                <a:srgbClr val="FFFFFF"/>
              </a:solidFill>
            </a:endParaRPr>
          </a:p>
          <a:p>
            <a:pPr lvl="0">
              <a:defRPr sz="1800">
                <a:solidFill>
                  <a:srgbClr val="000000"/>
                </a:solidFill>
              </a:defRPr>
            </a:pPr>
            <a:r>
              <a:rPr sz="3800">
                <a:solidFill>
                  <a:srgbClr val="FFFFFF"/>
                </a:solidFill>
              </a:rPr>
              <a:t>You may look at something and think it is an absolute disaster, where some one else may view it as a first class win.</a:t>
            </a:r>
            <a:endParaRPr sz="3800">
              <a:solidFill>
                <a:srgbClr val="FFFFFF"/>
              </a:solidFill>
            </a:endParaRPr>
          </a:p>
          <a:p>
            <a:pPr lvl="0">
              <a:defRPr sz="1800">
                <a:solidFill>
                  <a:srgbClr val="000000"/>
                </a:solidFill>
              </a:defRPr>
            </a:pPr>
            <a:r>
              <a:rPr sz="3800" u="sng">
                <a:solidFill>
                  <a:srgbClr val="FFFFFF"/>
                </a:solidFill>
                <a:hlinkClick r:id="rId2" invalidUrl="" action="" tgtFrame="" tooltip="" history="1" highlightClick="0" endSnd="0"/>
              </a:rPr>
              <a:t>http://www.lingscars.com/</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lvl="0">
              <a:defRPr sz="1800">
                <a:solidFill>
                  <a:srgbClr val="000000"/>
                </a:solidFill>
              </a:defRPr>
            </a:pPr>
            <a:r>
              <a:rPr sz="8000">
                <a:solidFill>
                  <a:srgbClr val="FFFFFF"/>
                </a:solidFill>
              </a:rPr>
              <a:t>Why are websites so prone to failure?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prstGeom prst="rect">
            <a:avLst/>
          </a:prstGeom>
        </p:spPr>
        <p:txBody>
          <a:bodyPr/>
          <a:lstStyle>
            <a:lvl1pPr defTabSz="420624">
              <a:defRPr sz="5760"/>
            </a:lvl1pPr>
          </a:lstStyle>
          <a:p>
            <a:pPr lvl="0">
              <a:defRPr sz="1800">
                <a:solidFill>
                  <a:srgbClr val="000000"/>
                </a:solidFill>
              </a:defRPr>
            </a:pPr>
            <a:r>
              <a:rPr sz="5760">
                <a:solidFill>
                  <a:srgbClr val="FFFFFF"/>
                </a:solidFill>
              </a:rPr>
              <a:t>Websites are at the intersection of design, communication and technology.</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pasted-image.tif"/>
          <p:cNvPicPr/>
          <p:nvPr/>
        </p:nvPicPr>
        <p:blipFill>
          <a:blip r:embed="rId2">
            <a:extLst/>
          </a:blip>
          <a:stretch>
            <a:fillRect/>
          </a:stretch>
        </p:blipFill>
        <p:spPr>
          <a:xfrm>
            <a:off x="1025676" y="0"/>
            <a:ext cx="10953448" cy="9753600"/>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